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577" r:id="rId2"/>
    <p:sldId id="582" r:id="rId3"/>
    <p:sldId id="606" r:id="rId4"/>
    <p:sldId id="603" r:id="rId5"/>
    <p:sldId id="579" r:id="rId6"/>
    <p:sldId id="587" r:id="rId7"/>
    <p:sldId id="620" r:id="rId8"/>
    <p:sldId id="450" r:id="rId9"/>
    <p:sldId id="581" r:id="rId10"/>
    <p:sldId id="621" r:id="rId11"/>
    <p:sldId id="642" r:id="rId12"/>
    <p:sldId id="601" r:id="rId13"/>
    <p:sldId id="605" r:id="rId14"/>
    <p:sldId id="602" r:id="rId15"/>
    <p:sldId id="590" r:id="rId16"/>
    <p:sldId id="625" r:id="rId17"/>
    <p:sldId id="626" r:id="rId18"/>
    <p:sldId id="627" r:id="rId19"/>
    <p:sldId id="607" r:id="rId20"/>
    <p:sldId id="609" r:id="rId21"/>
    <p:sldId id="610" r:id="rId22"/>
    <p:sldId id="595" r:id="rId23"/>
    <p:sldId id="596" r:id="rId24"/>
    <p:sldId id="634" r:id="rId25"/>
    <p:sldId id="635" r:id="rId26"/>
    <p:sldId id="628" r:id="rId27"/>
    <p:sldId id="296" r:id="rId28"/>
    <p:sldId id="629" r:id="rId29"/>
    <p:sldId id="622" r:id="rId30"/>
    <p:sldId id="639" r:id="rId31"/>
    <p:sldId id="636" r:id="rId32"/>
    <p:sldId id="637" r:id="rId33"/>
    <p:sldId id="583" r:id="rId34"/>
    <p:sldId id="586" r:id="rId35"/>
    <p:sldId id="570" r:id="rId36"/>
    <p:sldId id="613" r:id="rId37"/>
    <p:sldId id="614" r:id="rId38"/>
    <p:sldId id="633" r:id="rId39"/>
    <p:sldId id="640" r:id="rId40"/>
    <p:sldId id="584" r:id="rId41"/>
    <p:sldId id="638" r:id="rId42"/>
    <p:sldId id="591" r:id="rId43"/>
    <p:sldId id="641" r:id="rId44"/>
    <p:sldId id="498" r:id="rId45"/>
    <p:sldId id="592" r:id="rId46"/>
    <p:sldId id="58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4ADE7-BA24-4B84-B1F6-146F824F2A60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E468D-ADF5-4E50-8754-169DD5B66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67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E468D-ADF5-4E50-8754-169DD5B662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6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8410-A89E-25B4-B455-3E318A28A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1299D-FEA8-8FB5-DE6E-441442D6E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3AE95-6B96-5543-446A-F8936D3C8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BAC2-0287-46A7-A083-2A3C1F60A9F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33245-3525-9AFF-669C-85F5C751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DABC5-A8A6-993B-FC8D-D68979ED9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7BAA-0D13-4768-AFBE-355561E4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098-79A3-83A1-2B2B-E0FD2013D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EAD8C-EED3-19F2-DA88-EF4C315CD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4292-1B3D-297E-A4B9-E041DE62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BAC2-0287-46A7-A083-2A3C1F60A9F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0047A-E263-07D9-E3B5-2044E337E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17D14-703A-5AFB-3DB0-D7D83D9B1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7BAA-0D13-4768-AFBE-355561E4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30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C05C95-4449-ED6B-8B9C-83A2C040B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E7461-347E-7FB4-56C0-B6FAA19F6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12AC3-5893-A486-5F8E-505CD606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BAC2-0287-46A7-A083-2A3C1F60A9F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D7956-F797-5990-1E82-13A6BD333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6B9FB-C7CE-785C-C2F2-7D8B30D5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7BAA-0D13-4768-AFBE-355561E4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32774-9A83-C230-E96B-47740F4D8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E8F14-8707-F706-2206-38E08A7C9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F1DB-E5F4-D131-4DA3-6591B5E84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BAC2-0287-46A7-A083-2A3C1F60A9F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49C16-B929-7C7A-1BD8-4669343F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485FE-C764-FAFB-4D6E-A248EBBC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7BAA-0D13-4768-AFBE-355561E4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1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E1218-36A9-ADEA-8BF5-181DF41C8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26E35-CCD7-E31A-74D3-7212E5583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B6000-D6FF-5FEE-6BE1-DC62E9DE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BAC2-0287-46A7-A083-2A3C1F60A9F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50200-980F-110E-3008-88AFC9EB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63642-CC36-5EE8-90DB-8FC392094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7BAA-0D13-4768-AFBE-355561E4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8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31C1B-F2BD-8250-B7A4-818280A59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15F44-2848-F96A-B559-3FC4D88EE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CC029-33CB-6C1F-01F7-58ED4F5E8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CD6F4-70D2-B527-1741-013A649CE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BAC2-0287-46A7-A083-2A3C1F60A9F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D7C87-3532-E48C-B4D3-89D2DFFE1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0BEF5-0A4F-CEB1-A106-37185833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7BAA-0D13-4768-AFBE-355561E4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87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32A32-F4E2-69E5-C091-9FEAB815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F8B8F-948D-2B19-FE6D-C41506312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AB8335-E6AC-BD7E-7D73-05CA28028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DE22DA-6F01-E2CD-F3A3-B18894E92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63497-325B-B1DB-38B9-19D436582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7255C3-5324-D3B4-681E-FF5C60E1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BAC2-0287-46A7-A083-2A3C1F60A9F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34D56C-169D-AB3D-C783-69EA2F7E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94637D-64E1-B93E-DD38-F5DE099F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7BAA-0D13-4768-AFBE-355561E4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23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B8323-2526-1D7F-8A77-CBFC6E066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72FA5B-ABE4-0175-6B44-DC3AFF02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BAC2-0287-46A7-A083-2A3C1F60A9F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5479F-6E3B-3ADC-5AD0-3909E45E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E9C9F-182D-EFCB-971F-7A4E77DA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7BAA-0D13-4768-AFBE-355561E4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7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47AD74-9857-CB95-038F-896E57D93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BAC2-0287-46A7-A083-2A3C1F60A9F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343D04-F7F0-69B2-BBCA-314F9AFA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96952-F15E-4D45-1A48-82456896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7BAA-0D13-4768-AFBE-355561E4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1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E3EDB-F660-F770-7F19-A1609AD92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8CDD8-4F24-226C-A30F-79F4C95FD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26C3A-973E-68FE-81C0-DA5C112DC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4F4D8-2B1C-E809-8CF9-12F3D50B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BAC2-0287-46A7-A083-2A3C1F60A9F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283A0-0888-86FD-503C-CE247387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989A9-3B3C-1E8D-7A6A-936CD9B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7BAA-0D13-4768-AFBE-355561E4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0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B095E-7905-67BA-F18F-7C74B094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F31882-0949-6F29-70BE-63FE1A66C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23BCC-2007-3C21-B7F8-3B681D824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EE8AA-6606-31EF-6B17-13D68A96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BAC2-0287-46A7-A083-2A3C1F60A9F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08E94-E417-DE0B-651B-04A5CBC6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3A8D4-0DDB-2E86-AA6F-3B3731EC6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7BAA-0D13-4768-AFBE-355561E4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66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7C9D52-F172-531D-FEE0-BE47B6DC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5E6DE-EED4-ED88-6405-56A4366CF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FE70D-C343-FD09-8F73-FFDE35B0B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3CBAC2-0287-46A7-A083-2A3C1F60A9F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858A7-AB58-73C9-54AC-6414F3FD5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17701-0D84-E289-F31D-DA5E4C3ED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4C7BAA-0D13-4768-AFBE-355561E4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8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60.png"/><Relationship Id="rId5" Type="http://schemas.openxmlformats.org/officeDocument/2006/relationships/image" Target="../media/image48.png"/><Relationship Id="rId10" Type="http://schemas.openxmlformats.org/officeDocument/2006/relationships/image" Target="../media/image350.png"/><Relationship Id="rId4" Type="http://schemas.openxmlformats.org/officeDocument/2006/relationships/image" Target="../media/image340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0.png"/><Relationship Id="rId4" Type="http://schemas.openxmlformats.org/officeDocument/2006/relationships/image" Target="../media/image8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0.png"/><Relationship Id="rId7" Type="http://schemas.openxmlformats.org/officeDocument/2006/relationships/image" Target="../media/image9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41.png"/><Relationship Id="rId9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09.png"/><Relationship Id="rId7" Type="http://schemas.openxmlformats.org/officeDocument/2006/relationships/image" Target="../media/image10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5.png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2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13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22.png"/><Relationship Id="rId4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3.jpeg"/><Relationship Id="rId7" Type="http://schemas.openxmlformats.org/officeDocument/2006/relationships/image" Target="../media/image14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0.png"/><Relationship Id="rId5" Type="http://schemas.openxmlformats.org/officeDocument/2006/relationships/image" Target="../media/image1140.png"/><Relationship Id="rId4" Type="http://schemas.openxmlformats.org/officeDocument/2006/relationships/image" Target="../media/image15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73C6B6-2BF8-172A-2A55-1067BD6D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84" y="0"/>
            <a:ext cx="10747836" cy="6858000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D50A2C-2C2C-1DF5-8854-C28B80A3B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965" y="1754487"/>
            <a:ext cx="6095273" cy="921206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anchor="t">
            <a:noAutofit/>
          </a:bodyPr>
          <a:lstStyle/>
          <a:p>
            <a:r>
              <a:rPr lang="en-US" sz="3200" b="1" dirty="0">
                <a:solidFill>
                  <a:srgbClr val="001D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b="1">
                <a:solidFill>
                  <a:srgbClr val="001D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Forbidden Structure </a:t>
            </a:r>
            <a:r>
              <a:rPr lang="en-US" sz="3200" b="1" dirty="0">
                <a:solidFill>
                  <a:srgbClr val="001D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in Graph Metric </a:t>
            </a:r>
            <a:r>
              <a:rPr lang="en-US" sz="3200" b="1" dirty="0" err="1">
                <a:solidFill>
                  <a:srgbClr val="001D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Sparsification</a:t>
            </a:r>
            <a:endParaRPr lang="en-US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50944-2A74-7E60-B794-26DE2BEE5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8178" y="2647496"/>
            <a:ext cx="3476488" cy="1752480"/>
          </a:xfrm>
        </p:spPr>
        <p:txBody>
          <a:bodyPr anchor="b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Greg Bodwin</a:t>
            </a:r>
          </a:p>
          <a:p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Michigan</a:t>
            </a:r>
          </a:p>
          <a:p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Frontiers of Graph Algorithms</a:t>
            </a:r>
          </a:p>
          <a:p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IISC, Bangalore</a:t>
            </a:r>
          </a:p>
        </p:txBody>
      </p:sp>
    </p:spTree>
    <p:extLst>
      <p:ext uri="{BB962C8B-B14F-4D97-AF65-F5344CB8AC3E}">
        <p14:creationId xmlns:p14="http://schemas.microsoft.com/office/powerpoint/2010/main" val="461828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A1B2C6-9D1E-AE38-7963-DF820D6B579F}"/>
                  </a:ext>
                </a:extLst>
              </p:cNvPr>
              <p:cNvSpPr txBox="1"/>
              <p:nvPr/>
            </p:nvSpPr>
            <p:spPr>
              <a:xfrm>
                <a:off x="8954195" y="1950797"/>
                <a:ext cx="223298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)-spanner</a:t>
                </a:r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A1B2C6-9D1E-AE38-7963-DF820D6B5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195" y="1950797"/>
                <a:ext cx="2232987" cy="954107"/>
              </a:xfrm>
              <a:prstGeom prst="rect">
                <a:avLst/>
              </a:prstGeom>
              <a:blipFill>
                <a:blip r:embed="rId2"/>
                <a:stretch>
                  <a:fillRect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ECE8AD-F3E1-70DE-D9D0-A9EF831F06EB}"/>
                  </a:ext>
                </a:extLst>
              </p:cNvPr>
              <p:cNvSpPr txBox="1"/>
              <p:nvPr/>
            </p:nvSpPr>
            <p:spPr>
              <a:xfrm>
                <a:off x="1004818" y="2235572"/>
                <a:ext cx="5992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ECE8AD-F3E1-70DE-D9D0-A9EF831F0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18" y="2235572"/>
                <a:ext cx="599267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B710672-DD38-D880-6E26-B8F713F0E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724" y="1762830"/>
            <a:ext cx="2930066" cy="1666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1C5201-6A24-A1E9-BC9A-874D412DF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088" y="1762830"/>
            <a:ext cx="2554764" cy="15742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89DEB1-6C7A-6C76-C2F4-23540EE588BB}"/>
                  </a:ext>
                </a:extLst>
              </p:cNvPr>
              <p:cNvSpPr txBox="1"/>
              <p:nvPr/>
            </p:nvSpPr>
            <p:spPr>
              <a:xfrm>
                <a:off x="558800" y="3882011"/>
                <a:ext cx="10515601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(Structural Upper Bound)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There is always a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𝟐𝐤</m:t>
                    </m:r>
                    <m:r>
                      <a:rPr lang="en-US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-spanner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subgraphs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(Matching Structural Lower Bound)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If the input graph has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subgraphs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the first place, then no edges can be removed in an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-spanner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 the best possible bound for spanners is exactly</a:t>
                </a:r>
                <a:r>
                  <a:rPr lang="en-US" sz="20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𝒆𝒙</m:t>
                    </m:r>
                    <m:d>
                      <m:dPr>
                        <m:endChr m:val="|"/>
                        <m:ctrlP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𝒏</m:t>
                        </m:r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≤</m:t>
                        </m:r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𝒌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But the value of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𝒆𝒙</m:t>
                    </m:r>
                    <m:d>
                      <m:dPr>
                        <m:endChr m:val="|"/>
                        <m:ctrlPr>
                          <a:rPr 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𝒏</m:t>
                        </m:r>
                        <m:r>
                          <a:rPr 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en-US" sz="2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≤</m:t>
                        </m:r>
                        <m:r>
                          <a:rPr 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𝟐</m:t>
                        </m:r>
                        <m:r>
                          <a:rPr 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𝒌</m:t>
                        </m:r>
                      </m:sub>
                    </m:sSub>
                    <m:r>
                      <a:rPr lang="en-US" sz="2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unknown!  More on that next talk.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89DEB1-6C7A-6C76-C2F4-23540EE58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00" y="3882011"/>
                <a:ext cx="10515601" cy="2246769"/>
              </a:xfrm>
              <a:prstGeom prst="rect">
                <a:avLst/>
              </a:prstGeom>
              <a:blipFill>
                <a:blip r:embed="rId6"/>
                <a:stretch>
                  <a:fillRect l="-522" t="-1630" b="-4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81F1553A-3AC0-3ED0-5068-0DE02032BF1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US" dirty="0"/>
                  <a:t>-Spanners – Lower Bounds</a:t>
                </a:r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81F1553A-3AC0-3ED0-5068-0DE02032BF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77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9EE17-C601-5FFE-9435-79D097485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4FD5C-5B19-911E-6A67-CA40F65CF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So Far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D58DF46A-D4C8-701A-46B3-F3EA826E9E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5468388"/>
                  </p:ext>
                </p:extLst>
              </p:nvPr>
            </p:nvGraphicFramePr>
            <p:xfrm>
              <a:off x="275303" y="1811047"/>
              <a:ext cx="11641394" cy="2072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7897">
                      <a:extLst>
                        <a:ext uri="{9D8B030D-6E8A-4147-A177-3AD203B41FA5}">
                          <a16:colId xmlns:a16="http://schemas.microsoft.com/office/drawing/2014/main" val="2449665247"/>
                        </a:ext>
                      </a:extLst>
                    </a:gridCol>
                    <a:gridCol w="1891845">
                      <a:extLst>
                        <a:ext uri="{9D8B030D-6E8A-4147-A177-3AD203B41FA5}">
                          <a16:colId xmlns:a16="http://schemas.microsoft.com/office/drawing/2014/main" val="1881343288"/>
                        </a:ext>
                      </a:extLst>
                    </a:gridCol>
                    <a:gridCol w="1411794">
                      <a:extLst>
                        <a:ext uri="{9D8B030D-6E8A-4147-A177-3AD203B41FA5}">
                          <a16:colId xmlns:a16="http://schemas.microsoft.com/office/drawing/2014/main" val="140213220"/>
                        </a:ext>
                      </a:extLst>
                    </a:gridCol>
                    <a:gridCol w="4640826">
                      <a:extLst>
                        <a:ext uri="{9D8B030D-6E8A-4147-A177-3AD203B41FA5}">
                          <a16:colId xmlns:a16="http://schemas.microsoft.com/office/drawing/2014/main" val="257129431"/>
                        </a:ext>
                      </a:extLst>
                    </a:gridCol>
                    <a:gridCol w="1229032">
                      <a:extLst>
                        <a:ext uri="{9D8B030D-6E8A-4147-A177-3AD203B41FA5}">
                          <a16:colId xmlns:a16="http://schemas.microsoft.com/office/drawing/2014/main" val="25769131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Object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Upper Bound Forbidden Structure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Structurally Tight?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Implied Bounds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Extremal Bounds Tight?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860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n-US" sz="2000" dirty="0"/>
                            <a:t> distance preserver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≤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9126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oMath>
                          </a14:m>
                          <a:r>
                            <a:rPr lang="en-US" sz="2000" dirty="0"/>
                            <a:t>-spanner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≤2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1+1/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24470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D58DF46A-D4C8-701A-46B3-F3EA826E9E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5468388"/>
                  </p:ext>
                </p:extLst>
              </p:nvPr>
            </p:nvGraphicFramePr>
            <p:xfrm>
              <a:off x="275303" y="1811047"/>
              <a:ext cx="11641394" cy="2072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7897">
                      <a:extLst>
                        <a:ext uri="{9D8B030D-6E8A-4147-A177-3AD203B41FA5}">
                          <a16:colId xmlns:a16="http://schemas.microsoft.com/office/drawing/2014/main" val="2449665247"/>
                        </a:ext>
                      </a:extLst>
                    </a:gridCol>
                    <a:gridCol w="1891845">
                      <a:extLst>
                        <a:ext uri="{9D8B030D-6E8A-4147-A177-3AD203B41FA5}">
                          <a16:colId xmlns:a16="http://schemas.microsoft.com/office/drawing/2014/main" val="1881343288"/>
                        </a:ext>
                      </a:extLst>
                    </a:gridCol>
                    <a:gridCol w="1411794">
                      <a:extLst>
                        <a:ext uri="{9D8B030D-6E8A-4147-A177-3AD203B41FA5}">
                          <a16:colId xmlns:a16="http://schemas.microsoft.com/office/drawing/2014/main" val="140213220"/>
                        </a:ext>
                      </a:extLst>
                    </a:gridCol>
                    <a:gridCol w="4640826">
                      <a:extLst>
                        <a:ext uri="{9D8B030D-6E8A-4147-A177-3AD203B41FA5}">
                          <a16:colId xmlns:a16="http://schemas.microsoft.com/office/drawing/2014/main" val="257129431"/>
                        </a:ext>
                      </a:extLst>
                    </a:gridCol>
                    <a:gridCol w="1229032">
                      <a:extLst>
                        <a:ext uri="{9D8B030D-6E8A-4147-A177-3AD203B41FA5}">
                          <a16:colId xmlns:a16="http://schemas.microsoft.com/office/drawing/2014/main" val="2576913106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Object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Upper Bound Forbidden Structure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Structurally Tight?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Implied Bounds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Extremal Bounds Tight?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8607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7" t="-132759" r="-372840" b="-71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0968" t="-132759" r="-387097" b="-71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573" t="-132759" r="-27201" b="-71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91263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7" t="-360000" r="-372840" b="-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0968" t="-360000" r="-387097" b="-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573" t="-360000" r="-27201" b="-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244703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B1C474C7-64EC-31FF-1261-CED1B12C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7" y="2814976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1B8314F-34FB-6546-DF62-6DF2F460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7" y="3456478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216FAD7-6E21-0F77-703E-04FE41F84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095" y="2814976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1D6F8DA0-46ED-1B73-82D9-E4B5E5B3642E}"/>
              </a:ext>
            </a:extLst>
          </p:cNvPr>
          <p:cNvSpPr/>
          <p:nvPr/>
        </p:nvSpPr>
        <p:spPr>
          <a:xfrm>
            <a:off x="11107994" y="3411003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6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73FE7-91CF-7DE2-0361-136C5C92F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C0992-EE44-3C80-DB3D-0B14636EAF0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Some other uses of forbidden cycles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BFAAF6-7F24-0916-6D9D-1FB6F1480B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2003" y="1615441"/>
                <a:ext cx="11107994" cy="161544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Light Spanners: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Instead of minimizing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𝐻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goal is to minimize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𝐻</m:t>
                            </m:r>
                          </m:e>
                        </m:d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𝑚𝑠𝑡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d>
                      </m:den>
                    </m:f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Elkin, Neiman, and Solomon (2014) developed a reduction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(2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−1)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-spanners to graphs without cycles of “normalized weight”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𝑤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𝐶</m:t>
                            </m:r>
                          </m:e>
                        </m:d>
                      </m:num>
                      <m:den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𝐶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𝑒</m:t>
                                </m:r>
                              </m:e>
                            </m:d>
                          </m:e>
                        </m:func>
                      </m:den>
                    </m:f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≤2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”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BFAAF6-7F24-0916-6D9D-1FB6F1480B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2003" y="1615441"/>
                <a:ext cx="11107994" cy="1615440"/>
              </a:xfrm>
              <a:blipFill>
                <a:blip r:embed="rId2"/>
                <a:stretch>
                  <a:fillRect l="-714" t="-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FDB485-21D6-7F04-6D91-8124CF185A76}"/>
                  </a:ext>
                </a:extLst>
              </p:cNvPr>
              <p:cNvSpPr txBox="1"/>
              <p:nvPr/>
            </p:nvSpPr>
            <p:spPr>
              <a:xfrm>
                <a:off x="542003" y="5002014"/>
                <a:ext cx="11223278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Fault Tolerant Spanners: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-vertex fault tolerant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(2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−1)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-spanner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one that remains a spanner after any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vertices are deleted (in both the spanner and the input graph).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B., Patel (2019), Dinitz Robelle (2020), … developed a reduction to graphs without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≤2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-cycles, and some related forbidden patterns.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FDB485-21D6-7F04-6D91-8124CF185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03" y="5002014"/>
                <a:ext cx="11223278" cy="1692771"/>
              </a:xfrm>
              <a:prstGeom prst="rect">
                <a:avLst/>
              </a:prstGeom>
              <a:blipFill>
                <a:blip r:embed="rId3"/>
                <a:stretch>
                  <a:fillRect l="-869" t="-2888" b="-5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49064F7B-343B-5CAA-2B1F-929F33136011}"/>
              </a:ext>
            </a:extLst>
          </p:cNvPr>
          <p:cNvSpPr/>
          <p:nvPr/>
        </p:nvSpPr>
        <p:spPr>
          <a:xfrm>
            <a:off x="3995420" y="3566160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D24B69-3CE4-1AA2-240B-702C6510C9A4}"/>
              </a:ext>
            </a:extLst>
          </p:cNvPr>
          <p:cNvSpPr/>
          <p:nvPr/>
        </p:nvSpPr>
        <p:spPr>
          <a:xfrm>
            <a:off x="3995420" y="4185027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78236C-8C5B-4742-80D9-F53F1CCDC72E}"/>
              </a:ext>
            </a:extLst>
          </p:cNvPr>
          <p:cNvSpPr/>
          <p:nvPr/>
        </p:nvSpPr>
        <p:spPr>
          <a:xfrm>
            <a:off x="4696460" y="4185027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1B3FCC-FC4F-622F-90C6-FB47233C843D}"/>
              </a:ext>
            </a:extLst>
          </p:cNvPr>
          <p:cNvSpPr/>
          <p:nvPr/>
        </p:nvSpPr>
        <p:spPr>
          <a:xfrm>
            <a:off x="4696460" y="3566160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9680E4-AD2A-8C10-7F06-532B03BC0B46}"/>
              </a:ext>
            </a:extLst>
          </p:cNvPr>
          <p:cNvCxnSpPr>
            <a:stCxn id="8" idx="6"/>
            <a:endCxn id="9" idx="2"/>
          </p:cNvCxnSpPr>
          <p:nvPr/>
        </p:nvCxnSpPr>
        <p:spPr>
          <a:xfrm>
            <a:off x="4269740" y="4322187"/>
            <a:ext cx="42672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F1AEE0-BC7B-D48A-F0ED-746E4C4921CB}"/>
              </a:ext>
            </a:extLst>
          </p:cNvPr>
          <p:cNvCxnSpPr>
            <a:cxnSpLocks/>
            <a:stCxn id="9" idx="0"/>
            <a:endCxn id="10" idx="4"/>
          </p:cNvCxnSpPr>
          <p:nvPr/>
        </p:nvCxnSpPr>
        <p:spPr>
          <a:xfrm flipV="1">
            <a:off x="4833620" y="3840480"/>
            <a:ext cx="0" cy="344547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31027E-F744-AEC6-CF10-07E61C86E032}"/>
              </a:ext>
            </a:extLst>
          </p:cNvPr>
          <p:cNvCxnSpPr>
            <a:cxnSpLocks/>
            <a:stCxn id="8" idx="0"/>
            <a:endCxn id="7" idx="4"/>
          </p:cNvCxnSpPr>
          <p:nvPr/>
        </p:nvCxnSpPr>
        <p:spPr>
          <a:xfrm flipV="1">
            <a:off x="4132580" y="3840480"/>
            <a:ext cx="0" cy="344547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8AFC24-A8CC-6DB7-4917-80D700542946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>
            <a:off x="4269740" y="3703320"/>
            <a:ext cx="42672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50E25AC-7F98-59D9-124A-63A8C9C82DC3}"/>
              </a:ext>
            </a:extLst>
          </p:cNvPr>
          <p:cNvSpPr txBox="1"/>
          <p:nvPr/>
        </p:nvSpPr>
        <p:spPr>
          <a:xfrm>
            <a:off x="3755902" y="381569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B7CBA0-0EDC-217E-47B6-ABF31DE60048}"/>
              </a:ext>
            </a:extLst>
          </p:cNvPr>
          <p:cNvSpPr txBox="1"/>
          <p:nvPr/>
        </p:nvSpPr>
        <p:spPr>
          <a:xfrm>
            <a:off x="4329051" y="331576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CB0D5F-2756-DC14-DE79-3C8620C88CC9}"/>
              </a:ext>
            </a:extLst>
          </p:cNvPr>
          <p:cNvSpPr txBox="1"/>
          <p:nvPr/>
        </p:nvSpPr>
        <p:spPr>
          <a:xfrm>
            <a:off x="4911981" y="382331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78E2B6-59DC-3E20-4124-4CED81D10CA1}"/>
              </a:ext>
            </a:extLst>
          </p:cNvPr>
          <p:cNvSpPr txBox="1"/>
          <p:nvPr/>
        </p:nvSpPr>
        <p:spPr>
          <a:xfrm>
            <a:off x="4348480" y="432218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87CDA6F-191E-3AF4-AD86-723B7DF7D23F}"/>
                  </a:ext>
                </a:extLst>
              </p:cNvPr>
              <p:cNvSpPr txBox="1"/>
              <p:nvPr/>
            </p:nvSpPr>
            <p:spPr>
              <a:xfrm>
                <a:off x="5534660" y="3758339"/>
                <a:ext cx="2483757" cy="484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Normalized Weight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87CDA6F-191E-3AF4-AD86-723B7DF7D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660" y="3758339"/>
                <a:ext cx="2483757" cy="484043"/>
              </a:xfrm>
              <a:prstGeom prst="rect">
                <a:avLst/>
              </a:prstGeom>
              <a:blipFill>
                <a:blip r:embed="rId4"/>
                <a:stretch>
                  <a:fillRect l="-2211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352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rawing of a pyramid with a rainbow spectrum&#10;&#10;AI-generated content may be incorrect.">
            <a:extLst>
              <a:ext uri="{FF2B5EF4-FFF2-40B4-BE49-F238E27FC236}">
                <a16:creationId xmlns:a16="http://schemas.microsoft.com/office/drawing/2014/main" id="{4DC5E922-5894-188F-507D-4DDDE76C3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14" r="1" b="29513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68D23-AC4D-A88C-E6AB-98601706B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Part 2: Forbidden Structure in Incidence Graphs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69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5E879-08FE-4F93-EA3D-28C2D51C2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2F9D98-D892-158B-74DB-0BB1C7D71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279" y="1656624"/>
            <a:ext cx="1879805" cy="1874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6FD35F-5113-9C1D-F50D-FDA07EE20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999" y="1656624"/>
            <a:ext cx="1804601" cy="1772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731734D9-FEBE-5748-A09A-369E9FDD5D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0621" y="247190"/>
                <a:ext cx="9076091" cy="7708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𝑷</m:t>
                    </m:r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-distance preserver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a set of demand pairs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a subgraph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for 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𝑑𝑖𝑠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𝑑𝑖𝑠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𝐻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731734D9-FEBE-5748-A09A-369E9FDD5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621" y="247190"/>
                <a:ext cx="9076091" cy="770864"/>
              </a:xfrm>
              <a:prstGeom prst="rect">
                <a:avLst/>
              </a:prstGeom>
              <a:blipFill>
                <a:blip r:embed="rId4"/>
                <a:stretch>
                  <a:fillRect l="-672" t="-11111" r="-1478" b="-58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FD581A1-B7F7-F8B5-D3F0-1CF458836483}"/>
                  </a:ext>
                </a:extLst>
              </p:cNvPr>
              <p:cNvSpPr txBox="1"/>
              <p:nvPr/>
            </p:nvSpPr>
            <p:spPr>
              <a:xfrm>
                <a:off x="8446077" y="2270571"/>
                <a:ext cx="22329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FD581A1-B7F7-F8B5-D3F0-1CF458836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6077" y="2270571"/>
                <a:ext cx="2232987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6B1738-B773-F6C3-1B18-72B378D49F78}"/>
                  </a:ext>
                </a:extLst>
              </p:cNvPr>
              <p:cNvSpPr txBox="1"/>
              <p:nvPr/>
            </p:nvSpPr>
            <p:spPr>
              <a:xfrm>
                <a:off x="1360016" y="2198141"/>
                <a:ext cx="5992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6B1738-B773-F6C3-1B18-72B378D49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016" y="2198141"/>
                <a:ext cx="599267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1C9331F-11C3-67AA-6A77-36F907EF09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99" y="4191590"/>
                <a:ext cx="5422968" cy="1796815"/>
              </a:xfr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b="1" dirty="0"/>
                  <a:t>Theorem</a:t>
                </a:r>
                <a:r>
                  <a:rPr lang="en-US" sz="2400" dirty="0"/>
                  <a:t>: </a:t>
                </a: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</a:rPr>
                  <a:t>(Coppersmith Elkin ’06)</a:t>
                </a:r>
                <a:endParaRPr lang="en-US" sz="1800" i="1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Every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-node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undirected or DAG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graph </a:t>
                </a:r>
                <a:r>
                  <a:rPr lang="en-US" sz="2000" dirty="0"/>
                  <a:t>has</a:t>
                </a:r>
                <a:r>
                  <a:rPr lang="en-US" sz="2000" dirty="0">
                    <a:solidFill>
                      <a:schemeClr val="tx1"/>
                    </a:solidFill>
                  </a:rPr>
                  <a:t> 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-distance preserver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of size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d>
                      </m:e>
                    </m:d>
                    <m:r>
                      <a:rPr lang="en-U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d>
                      </m:e>
                    </m:func>
                    <m:r>
                      <a:rPr lang="en-US" sz="20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1C9331F-11C3-67AA-6A77-36F907EF09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99" y="4191590"/>
                <a:ext cx="5422968" cy="1796815"/>
              </a:xfrm>
              <a:blipFill>
                <a:blip r:embed="rId8"/>
                <a:stretch>
                  <a:fillRect t="-405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25E78E-B731-DACC-C5F2-B20A88EB5BB7}"/>
              </a:ext>
            </a:extLst>
          </p:cNvPr>
          <p:cNvSpPr txBox="1"/>
          <p:nvPr/>
        </p:nvSpPr>
        <p:spPr>
          <a:xfrm>
            <a:off x="3060071" y="5966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F4AF4654-89DE-605C-6A56-45A0DF39C5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72874" y="4169419"/>
                <a:ext cx="5278466" cy="179681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400" b="1" dirty="0"/>
                  <a:t>Theorem</a:t>
                </a:r>
                <a:r>
                  <a:rPr lang="en-US" sz="2400" dirty="0"/>
                  <a:t>: </a:t>
                </a: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</a:rPr>
                  <a:t>(Coppersmith Elkin ’06, B. ‘18)</a:t>
                </a:r>
                <a:endParaRPr lang="en-US" sz="1800" i="1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000" dirty="0">
                    <a:latin typeface="Cambria Math" panose="02040503050406030204" pitchFamily="18" charset="0"/>
                  </a:rPr>
                  <a:t>Every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000" dirty="0"/>
                  <a:t>-node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directed</a:t>
                </a:r>
                <a:r>
                  <a:rPr lang="en-US" sz="2000" b="1" dirty="0"/>
                  <a:t> </a:t>
                </a:r>
                <a:r>
                  <a:rPr lang="en-US" sz="2000" dirty="0"/>
                  <a:t>graph has a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000" dirty="0"/>
                  <a:t>-distance preserver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/>
                  <a:t> of size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d>
                      </m:e>
                    </m:d>
                    <m:r>
                      <a:rPr lang="en-U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20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d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F4AF4654-89DE-605C-6A56-45A0DF39C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874" y="4169419"/>
                <a:ext cx="5278466" cy="1796815"/>
              </a:xfrm>
              <a:prstGeom prst="rect">
                <a:avLst/>
              </a:prstGeom>
              <a:blipFill>
                <a:blip r:embed="rId9"/>
                <a:stretch>
                  <a:fillRect l="-576" t="-4040" r="-16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24D6B-B562-26D8-C2E7-DCA0A8FB58C4}"/>
                  </a:ext>
                </a:extLst>
              </p:cNvPr>
              <p:cNvSpPr txBox="1"/>
              <p:nvPr/>
            </p:nvSpPr>
            <p:spPr>
              <a:xfrm>
                <a:off x="511277" y="6067071"/>
                <a:ext cx="4779167" cy="656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Corollary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distances can be preserved using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edges!  And this is tight.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24D6B-B562-26D8-C2E7-DCA0A8FB5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77" y="6067071"/>
                <a:ext cx="4779167" cy="656655"/>
              </a:xfrm>
              <a:prstGeom prst="rect">
                <a:avLst/>
              </a:prstGeom>
              <a:blipFill>
                <a:blip r:embed="rId10"/>
                <a:stretch>
                  <a:fillRect l="-1148" t="-185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79084D-4CE3-3388-AD87-0D0541DC366E}"/>
                  </a:ext>
                </a:extLst>
              </p:cNvPr>
              <p:cNvSpPr txBox="1"/>
              <p:nvPr/>
            </p:nvSpPr>
            <p:spPr>
              <a:xfrm>
                <a:off x="6784258" y="6067071"/>
                <a:ext cx="5067082" cy="656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Corollary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distances can be preserved using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edges!  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Open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: is this tight?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79084D-4CE3-3388-AD87-0D0541DC3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258" y="6067071"/>
                <a:ext cx="5067082" cy="656655"/>
              </a:xfrm>
              <a:prstGeom prst="rect">
                <a:avLst/>
              </a:prstGeom>
              <a:blipFill>
                <a:blip r:embed="rId11"/>
                <a:stretch>
                  <a:fillRect l="-1083" t="-1852" r="-963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87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2" grpId="0" uiExpand="1" build="p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9C1B10-A167-B9B7-3C97-030EC28F78BD}"/>
                  </a:ext>
                </a:extLst>
              </p:cNvPr>
              <p:cNvSpPr txBox="1"/>
              <p:nvPr/>
            </p:nvSpPr>
            <p:spPr>
              <a:xfrm>
                <a:off x="1624518" y="5519432"/>
                <a:ext cx="8942959" cy="1077218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Independence Lemma: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(B. Hoppenworth Trabelsi ‘23)</a:t>
                </a:r>
              </a:p>
              <a:p>
                <a:pPr marL="0" indent="0" algn="ctr">
                  <a:buNone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When constructing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 (for weighted graphs), we can assume WLOG that the demand pairs have </a:t>
                </a: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unique edge-disjoint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shortest paths.</a:t>
                </a:r>
                <a:endParaRPr lang="en-US" sz="20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9C1B10-A167-B9B7-3C97-030EC28F7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518" y="5519432"/>
                <a:ext cx="8942959" cy="1077218"/>
              </a:xfrm>
              <a:prstGeom prst="rect">
                <a:avLst/>
              </a:prstGeom>
              <a:blipFill>
                <a:blip r:embed="rId2"/>
                <a:stretch>
                  <a:fillRect t="-2151" b="-5914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D2F33E-F092-1F05-123C-A71F0BA48301}"/>
                  </a:ext>
                </a:extLst>
              </p:cNvPr>
              <p:cNvSpPr txBox="1"/>
              <p:nvPr/>
            </p:nvSpPr>
            <p:spPr>
              <a:xfrm>
                <a:off x="8584399" y="2342940"/>
                <a:ext cx="22329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D2F33E-F092-1F05-123C-A71F0BA48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399" y="2342940"/>
                <a:ext cx="2232987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D74566-23A0-66D6-C3AA-102F96055726}"/>
                  </a:ext>
                </a:extLst>
              </p:cNvPr>
              <p:cNvSpPr txBox="1"/>
              <p:nvPr/>
            </p:nvSpPr>
            <p:spPr>
              <a:xfrm>
                <a:off x="966823" y="2234804"/>
                <a:ext cx="5992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D74566-23A0-66D6-C3AA-102F96055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23" y="2234804"/>
                <a:ext cx="599267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173A1513-46F7-9E81-5994-E5DD81D2D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806" y="1528177"/>
            <a:ext cx="2320724" cy="227585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682AEA0-CFCD-ADA2-3B98-BC028669B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425" y="1458366"/>
            <a:ext cx="2439239" cy="2415480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890CB75-3E2A-E271-C5BF-488D60A5C938}"/>
              </a:ext>
            </a:extLst>
          </p:cNvPr>
          <p:cNvCxnSpPr/>
          <p:nvPr/>
        </p:nvCxnSpPr>
        <p:spPr>
          <a:xfrm>
            <a:off x="6947145" y="1660265"/>
            <a:ext cx="0" cy="20116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561B2A6-6EB6-F0FE-1C53-BB4B0BDCE6D0}"/>
              </a:ext>
            </a:extLst>
          </p:cNvPr>
          <p:cNvSpPr/>
          <p:nvPr/>
        </p:nvSpPr>
        <p:spPr>
          <a:xfrm>
            <a:off x="6946941" y="2338274"/>
            <a:ext cx="1303224" cy="686464"/>
          </a:xfrm>
          <a:custGeom>
            <a:avLst/>
            <a:gdLst>
              <a:gd name="connsiteX0" fmla="*/ 5284 w 1303224"/>
              <a:gd name="connsiteY0" fmla="*/ 0 h 686464"/>
              <a:gd name="connsiteX1" fmla="*/ 5284 w 1303224"/>
              <a:gd name="connsiteY1" fmla="*/ 22860 h 686464"/>
              <a:gd name="connsiteX2" fmla="*/ 7824 w 1303224"/>
              <a:gd name="connsiteY2" fmla="*/ 38100 h 686464"/>
              <a:gd name="connsiteX3" fmla="*/ 43384 w 1303224"/>
              <a:gd name="connsiteY3" fmla="*/ 83820 h 686464"/>
              <a:gd name="connsiteX4" fmla="*/ 63704 w 1303224"/>
              <a:gd name="connsiteY4" fmla="*/ 101600 h 686464"/>
              <a:gd name="connsiteX5" fmla="*/ 78944 w 1303224"/>
              <a:gd name="connsiteY5" fmla="*/ 129540 h 686464"/>
              <a:gd name="connsiteX6" fmla="*/ 86564 w 1303224"/>
              <a:gd name="connsiteY6" fmla="*/ 157480 h 686464"/>
              <a:gd name="connsiteX7" fmla="*/ 104344 w 1303224"/>
              <a:gd name="connsiteY7" fmla="*/ 185420 h 686464"/>
              <a:gd name="connsiteX8" fmla="*/ 114504 w 1303224"/>
              <a:gd name="connsiteY8" fmla="*/ 251460 h 686464"/>
              <a:gd name="connsiteX9" fmla="*/ 144984 w 1303224"/>
              <a:gd name="connsiteY9" fmla="*/ 284480 h 686464"/>
              <a:gd name="connsiteX10" fmla="*/ 200864 w 1303224"/>
              <a:gd name="connsiteY10" fmla="*/ 325120 h 686464"/>
              <a:gd name="connsiteX11" fmla="*/ 223724 w 1303224"/>
              <a:gd name="connsiteY11" fmla="*/ 342900 h 686464"/>
              <a:gd name="connsiteX12" fmla="*/ 254204 w 1303224"/>
              <a:gd name="connsiteY12" fmla="*/ 365760 h 686464"/>
              <a:gd name="connsiteX13" fmla="*/ 350724 w 1303224"/>
              <a:gd name="connsiteY13" fmla="*/ 447040 h 686464"/>
              <a:gd name="connsiteX14" fmla="*/ 416764 w 1303224"/>
              <a:gd name="connsiteY14" fmla="*/ 490220 h 686464"/>
              <a:gd name="connsiteX15" fmla="*/ 500584 w 1303224"/>
              <a:gd name="connsiteY15" fmla="*/ 558800 h 686464"/>
              <a:gd name="connsiteX16" fmla="*/ 523444 w 1303224"/>
              <a:gd name="connsiteY16" fmla="*/ 589280 h 686464"/>
              <a:gd name="connsiteX17" fmla="*/ 584404 w 1303224"/>
              <a:gd name="connsiteY17" fmla="*/ 612140 h 686464"/>
              <a:gd name="connsiteX18" fmla="*/ 599644 w 1303224"/>
              <a:gd name="connsiteY18" fmla="*/ 617220 h 686464"/>
              <a:gd name="connsiteX19" fmla="*/ 660604 w 1303224"/>
              <a:gd name="connsiteY19" fmla="*/ 650240 h 686464"/>
              <a:gd name="connsiteX20" fmla="*/ 820624 w 1303224"/>
              <a:gd name="connsiteY20" fmla="*/ 660400 h 686464"/>
              <a:gd name="connsiteX21" fmla="*/ 932384 w 1303224"/>
              <a:gd name="connsiteY21" fmla="*/ 675640 h 686464"/>
              <a:gd name="connsiteX22" fmla="*/ 1150824 w 1303224"/>
              <a:gd name="connsiteY22" fmla="*/ 683260 h 686464"/>
              <a:gd name="connsiteX23" fmla="*/ 1300684 w 1303224"/>
              <a:gd name="connsiteY23" fmla="*/ 678180 h 686464"/>
              <a:gd name="connsiteX24" fmla="*/ 1303224 w 1303224"/>
              <a:gd name="connsiteY24" fmla="*/ 675640 h 68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03224" h="686464">
                <a:moveTo>
                  <a:pt x="5284" y="0"/>
                </a:moveTo>
                <a:cubicBezTo>
                  <a:pt x="-3162" y="21114"/>
                  <a:pt x="-208" y="4554"/>
                  <a:pt x="5284" y="22860"/>
                </a:cubicBezTo>
                <a:cubicBezTo>
                  <a:pt x="6764" y="27793"/>
                  <a:pt x="5425" y="33543"/>
                  <a:pt x="7824" y="38100"/>
                </a:cubicBezTo>
                <a:cubicBezTo>
                  <a:pt x="17940" y="57320"/>
                  <a:pt x="28441" y="70027"/>
                  <a:pt x="43384" y="83820"/>
                </a:cubicBezTo>
                <a:cubicBezTo>
                  <a:pt x="49997" y="89925"/>
                  <a:pt x="57847" y="94767"/>
                  <a:pt x="63704" y="101600"/>
                </a:cubicBezTo>
                <a:cubicBezTo>
                  <a:pt x="63915" y="101846"/>
                  <a:pt x="77372" y="124824"/>
                  <a:pt x="78944" y="129540"/>
                </a:cubicBezTo>
                <a:cubicBezTo>
                  <a:pt x="81997" y="138698"/>
                  <a:pt x="82569" y="148692"/>
                  <a:pt x="86564" y="157480"/>
                </a:cubicBezTo>
                <a:cubicBezTo>
                  <a:pt x="91132" y="167530"/>
                  <a:pt x="98417" y="176107"/>
                  <a:pt x="104344" y="185420"/>
                </a:cubicBezTo>
                <a:cubicBezTo>
                  <a:pt x="107731" y="207433"/>
                  <a:pt x="107648" y="230269"/>
                  <a:pt x="114504" y="251460"/>
                </a:cubicBezTo>
                <a:cubicBezTo>
                  <a:pt x="115179" y="253547"/>
                  <a:pt x="139920" y="280542"/>
                  <a:pt x="144984" y="284480"/>
                </a:cubicBezTo>
                <a:cubicBezTo>
                  <a:pt x="163164" y="298620"/>
                  <a:pt x="182367" y="311397"/>
                  <a:pt x="200864" y="325120"/>
                </a:cubicBezTo>
                <a:cubicBezTo>
                  <a:pt x="208617" y="330872"/>
                  <a:pt x="216045" y="337050"/>
                  <a:pt x="223724" y="342900"/>
                </a:cubicBezTo>
                <a:cubicBezTo>
                  <a:pt x="233826" y="350597"/>
                  <a:pt x="245224" y="356780"/>
                  <a:pt x="254204" y="365760"/>
                </a:cubicBezTo>
                <a:cubicBezTo>
                  <a:pt x="287120" y="398676"/>
                  <a:pt x="302376" y="415428"/>
                  <a:pt x="350724" y="447040"/>
                </a:cubicBezTo>
                <a:cubicBezTo>
                  <a:pt x="372737" y="461433"/>
                  <a:pt x="396121" y="473923"/>
                  <a:pt x="416764" y="490220"/>
                </a:cubicBezTo>
                <a:cubicBezTo>
                  <a:pt x="418514" y="491602"/>
                  <a:pt x="494223" y="550319"/>
                  <a:pt x="500584" y="558800"/>
                </a:cubicBezTo>
                <a:cubicBezTo>
                  <a:pt x="508204" y="568960"/>
                  <a:pt x="511553" y="584821"/>
                  <a:pt x="523444" y="589280"/>
                </a:cubicBezTo>
                <a:lnTo>
                  <a:pt x="584404" y="612140"/>
                </a:lnTo>
                <a:cubicBezTo>
                  <a:pt x="589431" y="613983"/>
                  <a:pt x="594855" y="614825"/>
                  <a:pt x="599644" y="617220"/>
                </a:cubicBezTo>
                <a:cubicBezTo>
                  <a:pt x="631695" y="633245"/>
                  <a:pt x="622539" y="636142"/>
                  <a:pt x="660604" y="650240"/>
                </a:cubicBezTo>
                <a:cubicBezTo>
                  <a:pt x="705286" y="666789"/>
                  <a:pt x="793265" y="659853"/>
                  <a:pt x="820624" y="660400"/>
                </a:cubicBezTo>
                <a:cubicBezTo>
                  <a:pt x="857932" y="665063"/>
                  <a:pt x="894940" y="672236"/>
                  <a:pt x="932384" y="675640"/>
                </a:cubicBezTo>
                <a:cubicBezTo>
                  <a:pt x="987368" y="680639"/>
                  <a:pt x="1097417" y="682073"/>
                  <a:pt x="1150824" y="683260"/>
                </a:cubicBezTo>
                <a:cubicBezTo>
                  <a:pt x="1218319" y="688452"/>
                  <a:pt x="1188522" y="687726"/>
                  <a:pt x="1300684" y="678180"/>
                </a:cubicBezTo>
                <a:cubicBezTo>
                  <a:pt x="1301877" y="678078"/>
                  <a:pt x="1302377" y="676487"/>
                  <a:pt x="1303224" y="675640"/>
                </a:cubicBezTo>
              </a:path>
            </a:pathLst>
          </a:custGeom>
          <a:ln w="19050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4024CD4-25AF-7531-47CB-18AA103CDC6A}"/>
              </a:ext>
            </a:extLst>
          </p:cNvPr>
          <p:cNvSpPr/>
          <p:nvPr/>
        </p:nvSpPr>
        <p:spPr>
          <a:xfrm>
            <a:off x="6964925" y="2307794"/>
            <a:ext cx="1320800" cy="640080"/>
          </a:xfrm>
          <a:custGeom>
            <a:avLst/>
            <a:gdLst>
              <a:gd name="connsiteX0" fmla="*/ 0 w 1320800"/>
              <a:gd name="connsiteY0" fmla="*/ 25400 h 640080"/>
              <a:gd name="connsiteX1" fmla="*/ 60960 w 1320800"/>
              <a:gd name="connsiteY1" fmla="*/ 22860 h 640080"/>
              <a:gd name="connsiteX2" fmla="*/ 119380 w 1320800"/>
              <a:gd name="connsiteY2" fmla="*/ 12700 h 640080"/>
              <a:gd name="connsiteX3" fmla="*/ 449580 w 1320800"/>
              <a:gd name="connsiteY3" fmla="*/ 0 h 640080"/>
              <a:gd name="connsiteX4" fmla="*/ 533400 w 1320800"/>
              <a:gd name="connsiteY4" fmla="*/ 2540 h 640080"/>
              <a:gd name="connsiteX5" fmla="*/ 591820 w 1320800"/>
              <a:gd name="connsiteY5" fmla="*/ 7620 h 640080"/>
              <a:gd name="connsiteX6" fmla="*/ 604520 w 1320800"/>
              <a:gd name="connsiteY6" fmla="*/ 17780 h 640080"/>
              <a:gd name="connsiteX7" fmla="*/ 665480 w 1320800"/>
              <a:gd name="connsiteY7" fmla="*/ 30480 h 640080"/>
              <a:gd name="connsiteX8" fmla="*/ 703580 w 1320800"/>
              <a:gd name="connsiteY8" fmla="*/ 50800 h 640080"/>
              <a:gd name="connsiteX9" fmla="*/ 734060 w 1320800"/>
              <a:gd name="connsiteY9" fmla="*/ 71120 h 640080"/>
              <a:gd name="connsiteX10" fmla="*/ 744220 w 1320800"/>
              <a:gd name="connsiteY10" fmla="*/ 101600 h 640080"/>
              <a:gd name="connsiteX11" fmla="*/ 756920 w 1320800"/>
              <a:gd name="connsiteY11" fmla="*/ 111760 h 640080"/>
              <a:gd name="connsiteX12" fmla="*/ 767080 w 1320800"/>
              <a:gd name="connsiteY12" fmla="*/ 121920 h 640080"/>
              <a:gd name="connsiteX13" fmla="*/ 820420 w 1320800"/>
              <a:gd name="connsiteY13" fmla="*/ 160020 h 640080"/>
              <a:gd name="connsiteX14" fmla="*/ 835660 w 1320800"/>
              <a:gd name="connsiteY14" fmla="*/ 177800 h 640080"/>
              <a:gd name="connsiteX15" fmla="*/ 873760 w 1320800"/>
              <a:gd name="connsiteY15" fmla="*/ 200660 h 640080"/>
              <a:gd name="connsiteX16" fmla="*/ 881380 w 1320800"/>
              <a:gd name="connsiteY16" fmla="*/ 205740 h 640080"/>
              <a:gd name="connsiteX17" fmla="*/ 896620 w 1320800"/>
              <a:gd name="connsiteY17" fmla="*/ 213360 h 640080"/>
              <a:gd name="connsiteX18" fmla="*/ 927100 w 1320800"/>
              <a:gd name="connsiteY18" fmla="*/ 231140 h 640080"/>
              <a:gd name="connsiteX19" fmla="*/ 960120 w 1320800"/>
              <a:gd name="connsiteY19" fmla="*/ 261620 h 640080"/>
              <a:gd name="connsiteX20" fmla="*/ 995680 w 1320800"/>
              <a:gd name="connsiteY20" fmla="*/ 297180 h 640080"/>
              <a:gd name="connsiteX21" fmla="*/ 1010920 w 1320800"/>
              <a:gd name="connsiteY21" fmla="*/ 312420 h 640080"/>
              <a:gd name="connsiteX22" fmla="*/ 1046480 w 1320800"/>
              <a:gd name="connsiteY22" fmla="*/ 342900 h 640080"/>
              <a:gd name="connsiteX23" fmla="*/ 1049020 w 1320800"/>
              <a:gd name="connsiteY23" fmla="*/ 370840 h 640080"/>
              <a:gd name="connsiteX24" fmla="*/ 1094740 w 1320800"/>
              <a:gd name="connsiteY24" fmla="*/ 398780 h 640080"/>
              <a:gd name="connsiteX25" fmla="*/ 1158240 w 1320800"/>
              <a:gd name="connsiteY25" fmla="*/ 434340 h 640080"/>
              <a:gd name="connsiteX26" fmla="*/ 1209040 w 1320800"/>
              <a:gd name="connsiteY26" fmla="*/ 457200 h 640080"/>
              <a:gd name="connsiteX27" fmla="*/ 1226820 w 1320800"/>
              <a:gd name="connsiteY27" fmla="*/ 472440 h 640080"/>
              <a:gd name="connsiteX28" fmla="*/ 1259840 w 1320800"/>
              <a:gd name="connsiteY28" fmla="*/ 502920 h 640080"/>
              <a:gd name="connsiteX29" fmla="*/ 1267460 w 1320800"/>
              <a:gd name="connsiteY29" fmla="*/ 520700 h 640080"/>
              <a:gd name="connsiteX30" fmla="*/ 1277620 w 1320800"/>
              <a:gd name="connsiteY30" fmla="*/ 530860 h 640080"/>
              <a:gd name="connsiteX31" fmla="*/ 1280160 w 1320800"/>
              <a:gd name="connsiteY31" fmla="*/ 541020 h 640080"/>
              <a:gd name="connsiteX32" fmla="*/ 1290320 w 1320800"/>
              <a:gd name="connsiteY32" fmla="*/ 563880 h 640080"/>
              <a:gd name="connsiteX33" fmla="*/ 1297940 w 1320800"/>
              <a:gd name="connsiteY33" fmla="*/ 586740 h 640080"/>
              <a:gd name="connsiteX34" fmla="*/ 1310640 w 1320800"/>
              <a:gd name="connsiteY34" fmla="*/ 619760 h 640080"/>
              <a:gd name="connsiteX35" fmla="*/ 1318260 w 1320800"/>
              <a:gd name="connsiteY35" fmla="*/ 632460 h 640080"/>
              <a:gd name="connsiteX36" fmla="*/ 1320800 w 1320800"/>
              <a:gd name="connsiteY36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640080">
                <a:moveTo>
                  <a:pt x="0" y="25400"/>
                </a:moveTo>
                <a:cubicBezTo>
                  <a:pt x="20320" y="24553"/>
                  <a:pt x="40770" y="25307"/>
                  <a:pt x="60960" y="22860"/>
                </a:cubicBezTo>
                <a:cubicBezTo>
                  <a:pt x="175098" y="9025"/>
                  <a:pt x="-42557" y="19447"/>
                  <a:pt x="119380" y="12700"/>
                </a:cubicBezTo>
                <a:lnTo>
                  <a:pt x="449580" y="0"/>
                </a:lnTo>
                <a:cubicBezTo>
                  <a:pt x="477520" y="847"/>
                  <a:pt x="505487" y="1045"/>
                  <a:pt x="533400" y="2540"/>
                </a:cubicBezTo>
                <a:cubicBezTo>
                  <a:pt x="552919" y="3586"/>
                  <a:pt x="591820" y="7620"/>
                  <a:pt x="591820" y="7620"/>
                </a:cubicBezTo>
                <a:cubicBezTo>
                  <a:pt x="596053" y="11007"/>
                  <a:pt x="599327" y="16222"/>
                  <a:pt x="604520" y="17780"/>
                </a:cubicBezTo>
                <a:cubicBezTo>
                  <a:pt x="673527" y="38482"/>
                  <a:pt x="616081" y="9680"/>
                  <a:pt x="665480" y="30480"/>
                </a:cubicBezTo>
                <a:cubicBezTo>
                  <a:pt x="671712" y="33104"/>
                  <a:pt x="695063" y="44716"/>
                  <a:pt x="703580" y="50800"/>
                </a:cubicBezTo>
                <a:cubicBezTo>
                  <a:pt x="732716" y="71611"/>
                  <a:pt x="716128" y="65143"/>
                  <a:pt x="734060" y="71120"/>
                </a:cubicBezTo>
                <a:cubicBezTo>
                  <a:pt x="736362" y="80330"/>
                  <a:pt x="739502" y="94523"/>
                  <a:pt x="744220" y="101600"/>
                </a:cubicBezTo>
                <a:cubicBezTo>
                  <a:pt x="747227" y="106111"/>
                  <a:pt x="752868" y="108158"/>
                  <a:pt x="756920" y="111760"/>
                </a:cubicBezTo>
                <a:cubicBezTo>
                  <a:pt x="760500" y="114942"/>
                  <a:pt x="763267" y="119022"/>
                  <a:pt x="767080" y="121920"/>
                </a:cubicBezTo>
                <a:cubicBezTo>
                  <a:pt x="784476" y="135141"/>
                  <a:pt x="806200" y="143430"/>
                  <a:pt x="820420" y="160020"/>
                </a:cubicBezTo>
                <a:cubicBezTo>
                  <a:pt x="825500" y="165947"/>
                  <a:pt x="829451" y="173069"/>
                  <a:pt x="835660" y="177800"/>
                </a:cubicBezTo>
                <a:cubicBezTo>
                  <a:pt x="847441" y="186776"/>
                  <a:pt x="861122" y="192937"/>
                  <a:pt x="873760" y="200660"/>
                </a:cubicBezTo>
                <a:cubicBezTo>
                  <a:pt x="876365" y="202252"/>
                  <a:pt x="878711" y="204257"/>
                  <a:pt x="881380" y="205740"/>
                </a:cubicBezTo>
                <a:cubicBezTo>
                  <a:pt x="886345" y="208498"/>
                  <a:pt x="891842" y="210289"/>
                  <a:pt x="896620" y="213360"/>
                </a:cubicBezTo>
                <a:cubicBezTo>
                  <a:pt x="926036" y="232270"/>
                  <a:pt x="906127" y="225897"/>
                  <a:pt x="927100" y="231140"/>
                </a:cubicBezTo>
                <a:cubicBezTo>
                  <a:pt x="990628" y="294668"/>
                  <a:pt x="890416" y="195235"/>
                  <a:pt x="960120" y="261620"/>
                </a:cubicBezTo>
                <a:cubicBezTo>
                  <a:pt x="972259" y="273181"/>
                  <a:pt x="983827" y="285327"/>
                  <a:pt x="995680" y="297180"/>
                </a:cubicBezTo>
                <a:cubicBezTo>
                  <a:pt x="1000760" y="302260"/>
                  <a:pt x="1004682" y="308856"/>
                  <a:pt x="1010920" y="312420"/>
                </a:cubicBezTo>
                <a:cubicBezTo>
                  <a:pt x="1036514" y="327045"/>
                  <a:pt x="1024205" y="317443"/>
                  <a:pt x="1046480" y="342900"/>
                </a:cubicBezTo>
                <a:cubicBezTo>
                  <a:pt x="1047327" y="352213"/>
                  <a:pt x="1044838" y="362476"/>
                  <a:pt x="1049020" y="370840"/>
                </a:cubicBezTo>
                <a:cubicBezTo>
                  <a:pt x="1052091" y="376981"/>
                  <a:pt x="1094405" y="398587"/>
                  <a:pt x="1094740" y="398780"/>
                </a:cubicBezTo>
                <a:cubicBezTo>
                  <a:pt x="1108807" y="406895"/>
                  <a:pt x="1140141" y="427553"/>
                  <a:pt x="1158240" y="434340"/>
                </a:cubicBezTo>
                <a:cubicBezTo>
                  <a:pt x="1171766" y="439412"/>
                  <a:pt x="1199460" y="448989"/>
                  <a:pt x="1209040" y="457200"/>
                </a:cubicBezTo>
                <a:cubicBezTo>
                  <a:pt x="1214967" y="462280"/>
                  <a:pt x="1221113" y="467114"/>
                  <a:pt x="1226820" y="472440"/>
                </a:cubicBezTo>
                <a:cubicBezTo>
                  <a:pt x="1263050" y="506255"/>
                  <a:pt x="1232825" y="481308"/>
                  <a:pt x="1259840" y="502920"/>
                </a:cubicBezTo>
                <a:cubicBezTo>
                  <a:pt x="1262380" y="508847"/>
                  <a:pt x="1263998" y="515260"/>
                  <a:pt x="1267460" y="520700"/>
                </a:cubicBezTo>
                <a:cubicBezTo>
                  <a:pt x="1270031" y="524741"/>
                  <a:pt x="1275082" y="526799"/>
                  <a:pt x="1277620" y="530860"/>
                </a:cubicBezTo>
                <a:cubicBezTo>
                  <a:pt x="1279470" y="533820"/>
                  <a:pt x="1278934" y="537751"/>
                  <a:pt x="1280160" y="541020"/>
                </a:cubicBezTo>
                <a:cubicBezTo>
                  <a:pt x="1293437" y="576426"/>
                  <a:pt x="1276418" y="522175"/>
                  <a:pt x="1290320" y="563880"/>
                </a:cubicBezTo>
                <a:cubicBezTo>
                  <a:pt x="1301257" y="596692"/>
                  <a:pt x="1282040" y="546990"/>
                  <a:pt x="1297940" y="586740"/>
                </a:cubicBezTo>
                <a:cubicBezTo>
                  <a:pt x="1301646" y="616388"/>
                  <a:pt x="1295824" y="598594"/>
                  <a:pt x="1310640" y="619760"/>
                </a:cubicBezTo>
                <a:cubicBezTo>
                  <a:pt x="1313471" y="623804"/>
                  <a:pt x="1316052" y="628044"/>
                  <a:pt x="1318260" y="632460"/>
                </a:cubicBezTo>
                <a:cubicBezTo>
                  <a:pt x="1319457" y="634855"/>
                  <a:pt x="1320800" y="640080"/>
                  <a:pt x="1320800" y="640080"/>
                </a:cubicBezTo>
              </a:path>
            </a:pathLst>
          </a:custGeom>
          <a:ln w="19050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E2DDCF1-B1ED-46F3-9A4B-9D523E66BC3B}"/>
                  </a:ext>
                </a:extLst>
              </p:cNvPr>
              <p:cNvSpPr txBox="1"/>
              <p:nvPr/>
            </p:nvSpPr>
            <p:spPr>
              <a:xfrm>
                <a:off x="747479" y="3988701"/>
                <a:ext cx="1060632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WLOG, the construction algorithm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 just adds one shortest path for each demand pair.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only algorithmic decision making is how to </a:t>
                </a:r>
                <a:r>
                  <a:rPr lang="en-US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break shortest path ties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ctr"/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Inuitively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instances requiring the largest preservers are those that do </a:t>
                </a:r>
                <a:r>
                  <a:rPr lang="en-US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not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provide opportunities for tiebreaking or shortest path overlap.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E2DDCF1-B1ED-46F3-9A4B-9D523E66B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79" y="3988701"/>
                <a:ext cx="10606321" cy="1477328"/>
              </a:xfrm>
              <a:prstGeom prst="rect">
                <a:avLst/>
              </a:prstGeom>
              <a:blipFill>
                <a:blip r:embed="rId7"/>
                <a:stretch>
                  <a:fillRect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494C5F87-6067-DB5E-FAB3-7FDF6EA054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-Distance Preservers</a:t>
                </a:r>
              </a:p>
            </p:txBody>
          </p:sp>
        </mc:Choice>
        <mc:Fallback xmlns=""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494C5F87-6067-DB5E-FAB3-7FDF6EA054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85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0B0EC-6DD4-EFB0-05B3-6AF00EF0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01E8F7B8-8568-64F5-E610-DAE6A442A09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</a:t>
                </a:r>
              </a:p>
            </p:txBody>
          </p:sp>
        </mc:Choice>
        <mc:Fallback xmlns=""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01E8F7B8-8568-64F5-E610-DAE6A442A0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2EE161-DA67-B69B-A816-94F8C9B5ED18}"/>
                  </a:ext>
                </a:extLst>
              </p:cNvPr>
              <p:cNvSpPr txBox="1"/>
              <p:nvPr/>
            </p:nvSpPr>
            <p:spPr>
              <a:xfrm>
                <a:off x="1219200" y="1490008"/>
                <a:ext cx="1038352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Even though the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independence lemma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lets us assume that we have unique edge-disjoint shortest paths, it is still possible for </a:t>
                </a:r>
                <a:r>
                  <a:rPr lang="en-US" sz="2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any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subgraph to arise in the union of these unique shortest paths.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 </a:t>
                </a:r>
                <a:r>
                  <a:rPr lang="en-US" sz="2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direct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forbidden subgraph methods won’t be useful to bound the size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2EE161-DA67-B69B-A816-94F8C9B5E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490008"/>
                <a:ext cx="10383520" cy="1938992"/>
              </a:xfrm>
              <a:prstGeom prst="rect">
                <a:avLst/>
              </a:prstGeom>
              <a:blipFill>
                <a:blip r:embed="rId3"/>
                <a:stretch>
                  <a:fillRect l="-763" t="-2508" b="-5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F616D4B5-B34E-A3FF-7520-F9D69AA7C20F}"/>
              </a:ext>
            </a:extLst>
          </p:cNvPr>
          <p:cNvSpPr/>
          <p:nvPr/>
        </p:nvSpPr>
        <p:spPr>
          <a:xfrm>
            <a:off x="2855944" y="4468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62BA67C-1CE1-2713-7556-C8ED1BB6B0ED}"/>
              </a:ext>
            </a:extLst>
          </p:cNvPr>
          <p:cNvSpPr/>
          <p:nvPr/>
        </p:nvSpPr>
        <p:spPr>
          <a:xfrm>
            <a:off x="3699224" y="4468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202979-0FFE-4973-9F0B-5CCDD88F1DC5}"/>
              </a:ext>
            </a:extLst>
          </p:cNvPr>
          <p:cNvSpPr/>
          <p:nvPr/>
        </p:nvSpPr>
        <p:spPr>
          <a:xfrm>
            <a:off x="2855944" y="5230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B2C644-94B5-5790-434F-25724BA6D413}"/>
              </a:ext>
            </a:extLst>
          </p:cNvPr>
          <p:cNvSpPr/>
          <p:nvPr/>
        </p:nvSpPr>
        <p:spPr>
          <a:xfrm>
            <a:off x="3699224" y="5230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67B249-0902-BF94-3346-A1165FBF9D47}"/>
              </a:ext>
            </a:extLst>
          </p:cNvPr>
          <p:cNvSpPr/>
          <p:nvPr/>
        </p:nvSpPr>
        <p:spPr>
          <a:xfrm>
            <a:off x="2012664" y="4468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50C916-644C-0605-A780-EF26C6413E06}"/>
              </a:ext>
            </a:extLst>
          </p:cNvPr>
          <p:cNvSpPr/>
          <p:nvPr/>
        </p:nvSpPr>
        <p:spPr>
          <a:xfrm>
            <a:off x="4542506" y="4468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F11D57-F1D9-DC73-E8A8-FC0272B0F624}"/>
              </a:ext>
            </a:extLst>
          </p:cNvPr>
          <p:cNvSpPr/>
          <p:nvPr/>
        </p:nvSpPr>
        <p:spPr>
          <a:xfrm>
            <a:off x="2866106" y="3706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62E278D-205D-3605-C134-6F09C9CA9D57}"/>
              </a:ext>
            </a:extLst>
          </p:cNvPr>
          <p:cNvSpPr/>
          <p:nvPr/>
        </p:nvSpPr>
        <p:spPr>
          <a:xfrm>
            <a:off x="3699224" y="3706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A701D1-9556-34E5-62C0-5FF9099BE48E}"/>
              </a:ext>
            </a:extLst>
          </p:cNvPr>
          <p:cNvSpPr/>
          <p:nvPr/>
        </p:nvSpPr>
        <p:spPr>
          <a:xfrm>
            <a:off x="2855946" y="5992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A73F2A-9FF3-4762-F2F6-7AF99326F06D}"/>
              </a:ext>
            </a:extLst>
          </p:cNvPr>
          <p:cNvSpPr/>
          <p:nvPr/>
        </p:nvSpPr>
        <p:spPr>
          <a:xfrm>
            <a:off x="3699226" y="5992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80AFEB-CD3C-C730-E97A-64B857D7BEF8}"/>
              </a:ext>
            </a:extLst>
          </p:cNvPr>
          <p:cNvSpPr/>
          <p:nvPr/>
        </p:nvSpPr>
        <p:spPr>
          <a:xfrm>
            <a:off x="4542504" y="5230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12D14D-6D5D-F75B-442E-8CEDC77C7F75}"/>
              </a:ext>
            </a:extLst>
          </p:cNvPr>
          <p:cNvSpPr/>
          <p:nvPr/>
        </p:nvSpPr>
        <p:spPr>
          <a:xfrm>
            <a:off x="2017744" y="5230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17134D-D303-EADC-38DA-9475298C4B0E}"/>
              </a:ext>
            </a:extLst>
          </p:cNvPr>
          <p:cNvCxnSpPr>
            <a:stCxn id="10" idx="4"/>
            <a:endCxn id="15" idx="0"/>
          </p:cNvCxnSpPr>
          <p:nvPr/>
        </p:nvCxnSpPr>
        <p:spPr>
          <a:xfrm flipH="1">
            <a:off x="2998186" y="3981152"/>
            <a:ext cx="10160" cy="201168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3F56BB-2F36-44ED-B1F7-34D473BD56E9}"/>
              </a:ext>
            </a:extLst>
          </p:cNvPr>
          <p:cNvCxnSpPr>
            <a:cxnSpLocks/>
            <a:stCxn id="11" idx="4"/>
            <a:endCxn id="17" idx="0"/>
          </p:cNvCxnSpPr>
          <p:nvPr/>
        </p:nvCxnSpPr>
        <p:spPr>
          <a:xfrm>
            <a:off x="3841464" y="3981152"/>
            <a:ext cx="2" cy="201168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C0948D0-6FAC-F93F-20D3-EEBAD506FDD8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2297144" y="4605992"/>
            <a:ext cx="2245362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88C05F-BEE6-EC42-207B-45CE505A251E}"/>
              </a:ext>
            </a:extLst>
          </p:cNvPr>
          <p:cNvCxnSpPr>
            <a:cxnSpLocks/>
            <a:stCxn id="19" idx="6"/>
            <a:endCxn id="18" idx="2"/>
          </p:cNvCxnSpPr>
          <p:nvPr/>
        </p:nvCxnSpPr>
        <p:spPr>
          <a:xfrm>
            <a:off x="2302224" y="5367992"/>
            <a:ext cx="2240280" cy="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8142BF0-6AFE-2FB3-BCDE-91A50CA0B1B8}"/>
                  </a:ext>
                </a:extLst>
              </p:cNvPr>
              <p:cNvSpPr txBox="1"/>
              <p:nvPr/>
            </p:nvSpPr>
            <p:spPr>
              <a:xfrm>
                <a:off x="5703779" y="4660106"/>
                <a:ext cx="375171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Example</a:t>
                </a:r>
                <a:r>
                  <a:rPr lang="en-US" sz="2000" dirty="0"/>
                  <a:t>: unique shortest paths that induce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/>
                  <a:t> in the preserver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8142BF0-6AFE-2FB3-BCDE-91A50CA0B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779" y="4660106"/>
                <a:ext cx="3751716" cy="707886"/>
              </a:xfrm>
              <a:prstGeom prst="rect">
                <a:avLst/>
              </a:prstGeom>
              <a:blipFill>
                <a:blip r:embed="rId4"/>
                <a:stretch>
                  <a:fillRect l="-1789" t="-4274" r="-1789" b="-14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832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BD73D-599F-8FFE-1F82-595E5B076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FE894126-ECA6-8729-5B7B-E3200D4AAB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</a:t>
                </a:r>
              </a:p>
            </p:txBody>
          </p:sp>
        </mc:Choice>
        <mc:Fallback xmlns=""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FE894126-ECA6-8729-5B7B-E3200D4AAB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06723A1-F3FE-CB19-0DD6-69AB33AC7D80}"/>
                  </a:ext>
                </a:extLst>
              </p:cNvPr>
              <p:cNvSpPr txBox="1"/>
              <p:nvPr/>
            </p:nvSpPr>
            <p:spPr>
              <a:xfrm>
                <a:off x="1219200" y="1490008"/>
                <a:ext cx="1038352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Even though the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independence lemma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lets us assume that we have unique edge-disjoint shortest paths, it is still possible for </a:t>
                </a:r>
                <a:r>
                  <a:rPr lang="en-US" sz="2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any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subgraph to arise in the union of these unique shortest paths.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 </a:t>
                </a:r>
                <a:r>
                  <a:rPr lang="en-US" sz="2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direct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forbidden subgraph methods won’t be useful to bound the size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06723A1-F3FE-CB19-0DD6-69AB33AC7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490008"/>
                <a:ext cx="10383520" cy="1938992"/>
              </a:xfrm>
              <a:prstGeom prst="rect">
                <a:avLst/>
              </a:prstGeom>
              <a:blipFill>
                <a:blip r:embed="rId3"/>
                <a:stretch>
                  <a:fillRect l="-763" t="-2508" b="-5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1E1391FB-928B-293A-A9A8-DF9C88B688F1}"/>
              </a:ext>
            </a:extLst>
          </p:cNvPr>
          <p:cNvSpPr/>
          <p:nvPr/>
        </p:nvSpPr>
        <p:spPr>
          <a:xfrm>
            <a:off x="2855944" y="4468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F6250ED-82A2-1C18-55CD-3B34F6C69EB8}"/>
              </a:ext>
            </a:extLst>
          </p:cNvPr>
          <p:cNvSpPr/>
          <p:nvPr/>
        </p:nvSpPr>
        <p:spPr>
          <a:xfrm>
            <a:off x="3699224" y="4468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D015E6-8E66-AF70-F282-0DC540533BC4}"/>
              </a:ext>
            </a:extLst>
          </p:cNvPr>
          <p:cNvSpPr/>
          <p:nvPr/>
        </p:nvSpPr>
        <p:spPr>
          <a:xfrm>
            <a:off x="2855944" y="5230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95BE7D-D466-9114-AFEB-41B40C715C1C}"/>
              </a:ext>
            </a:extLst>
          </p:cNvPr>
          <p:cNvSpPr/>
          <p:nvPr/>
        </p:nvSpPr>
        <p:spPr>
          <a:xfrm>
            <a:off x="3699224" y="5230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28BDFE-6260-66C9-687E-66CEBAB2CF00}"/>
              </a:ext>
            </a:extLst>
          </p:cNvPr>
          <p:cNvSpPr/>
          <p:nvPr/>
        </p:nvSpPr>
        <p:spPr>
          <a:xfrm>
            <a:off x="2012664" y="4468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C36409-D826-A27E-36F5-7B0B140E8467}"/>
              </a:ext>
            </a:extLst>
          </p:cNvPr>
          <p:cNvSpPr/>
          <p:nvPr/>
        </p:nvSpPr>
        <p:spPr>
          <a:xfrm>
            <a:off x="4542506" y="4468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D92D4E-0BDF-FF85-5197-137D13D4541B}"/>
              </a:ext>
            </a:extLst>
          </p:cNvPr>
          <p:cNvSpPr/>
          <p:nvPr/>
        </p:nvSpPr>
        <p:spPr>
          <a:xfrm>
            <a:off x="2866106" y="3706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041059-7E0F-7FC0-8E04-17353ECB3E7F}"/>
              </a:ext>
            </a:extLst>
          </p:cNvPr>
          <p:cNvSpPr/>
          <p:nvPr/>
        </p:nvSpPr>
        <p:spPr>
          <a:xfrm>
            <a:off x="3699224" y="3706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0D7CA5-E503-96EA-393E-AD39E5E4419F}"/>
              </a:ext>
            </a:extLst>
          </p:cNvPr>
          <p:cNvSpPr/>
          <p:nvPr/>
        </p:nvSpPr>
        <p:spPr>
          <a:xfrm>
            <a:off x="2855946" y="5992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6BEE9C-9B76-4217-E0EC-D41643E03C90}"/>
              </a:ext>
            </a:extLst>
          </p:cNvPr>
          <p:cNvSpPr/>
          <p:nvPr/>
        </p:nvSpPr>
        <p:spPr>
          <a:xfrm>
            <a:off x="3699226" y="5992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02C6F0-6D13-6F1C-0771-5097A699495F}"/>
              </a:ext>
            </a:extLst>
          </p:cNvPr>
          <p:cNvSpPr/>
          <p:nvPr/>
        </p:nvSpPr>
        <p:spPr>
          <a:xfrm>
            <a:off x="4542504" y="5230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476B24D-CC9F-7208-2587-08A8E9AC073F}"/>
              </a:ext>
            </a:extLst>
          </p:cNvPr>
          <p:cNvSpPr/>
          <p:nvPr/>
        </p:nvSpPr>
        <p:spPr>
          <a:xfrm>
            <a:off x="2017744" y="5230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35FEBDD-AC99-58E7-A42F-297AA1226166}"/>
              </a:ext>
            </a:extLst>
          </p:cNvPr>
          <p:cNvCxnSpPr>
            <a:stCxn id="10" idx="4"/>
            <a:endCxn id="15" idx="0"/>
          </p:cNvCxnSpPr>
          <p:nvPr/>
        </p:nvCxnSpPr>
        <p:spPr>
          <a:xfrm flipH="1">
            <a:off x="2998186" y="3981152"/>
            <a:ext cx="10160" cy="201168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C0A82D-3746-2111-2F18-348344EBBEAC}"/>
              </a:ext>
            </a:extLst>
          </p:cNvPr>
          <p:cNvCxnSpPr>
            <a:cxnSpLocks/>
            <a:stCxn id="11" idx="4"/>
            <a:endCxn id="17" idx="0"/>
          </p:cNvCxnSpPr>
          <p:nvPr/>
        </p:nvCxnSpPr>
        <p:spPr>
          <a:xfrm>
            <a:off x="3841464" y="3981152"/>
            <a:ext cx="2" cy="201168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CD4A9A5-8372-46A6-0F3A-5ACBC999C76B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2297144" y="4605992"/>
            <a:ext cx="2245362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946A95-DCD8-3D38-F1C5-950D628769E8}"/>
              </a:ext>
            </a:extLst>
          </p:cNvPr>
          <p:cNvCxnSpPr>
            <a:cxnSpLocks/>
            <a:stCxn id="19" idx="6"/>
            <a:endCxn id="18" idx="2"/>
          </p:cNvCxnSpPr>
          <p:nvPr/>
        </p:nvCxnSpPr>
        <p:spPr>
          <a:xfrm>
            <a:off x="2302224" y="5367992"/>
            <a:ext cx="2240280" cy="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34EA0EF-C8C6-1893-C608-D7303DC3BE74}"/>
                  </a:ext>
                </a:extLst>
              </p:cNvPr>
              <p:cNvSpPr txBox="1"/>
              <p:nvPr/>
            </p:nvSpPr>
            <p:spPr>
              <a:xfrm>
                <a:off x="5703779" y="4660106"/>
                <a:ext cx="375171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Example</a:t>
                </a:r>
                <a:r>
                  <a:rPr lang="en-US" sz="2000" dirty="0"/>
                  <a:t>: unique shortest paths that induce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/>
                  <a:t> in the preserver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34EA0EF-C8C6-1893-C608-D7303DC3B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779" y="4660106"/>
                <a:ext cx="3751716" cy="707886"/>
              </a:xfrm>
              <a:prstGeom prst="rect">
                <a:avLst/>
              </a:prstGeom>
              <a:blipFill>
                <a:blip r:embed="rId4"/>
                <a:stretch>
                  <a:fillRect l="-1789" t="-4274" r="-1789" b="-14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6572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5C731-E910-6D22-233F-AE5234570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9A4908A-1D7A-31D3-5111-61E446DDEBE6}"/>
                  </a:ext>
                </a:extLst>
              </p:cNvPr>
              <p:cNvSpPr/>
              <p:nvPr/>
            </p:nvSpPr>
            <p:spPr>
              <a:xfrm>
                <a:off x="10279950" y="3231515"/>
                <a:ext cx="1422382" cy="32613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9A4908A-1D7A-31D3-5111-61E446DDEB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9950" y="3231515"/>
                <a:ext cx="1422382" cy="326136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4B51D722-D68E-E474-CF56-7F106ADBE9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</a:t>
                </a:r>
              </a:p>
            </p:txBody>
          </p:sp>
        </mc:Choice>
        <mc:Fallback xmlns=""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4B51D722-D68E-E474-CF56-7F106ADBE9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739ED6-1CD5-1C60-2AA0-8E73013CB82C}"/>
                  </a:ext>
                </a:extLst>
              </p:cNvPr>
              <p:cNvSpPr txBox="1"/>
              <p:nvPr/>
            </p:nvSpPr>
            <p:spPr>
              <a:xfrm>
                <a:off x="1219200" y="1490008"/>
                <a:ext cx="1038352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However, we can instead associate the unique edge-disjoint shortest paths to a bipartite </a:t>
                </a:r>
                <a:r>
                  <a:rPr lang="en-US" sz="2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incidence graph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roughly the same size.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 incidence graph has parts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𝑉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and an edge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iff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𝑣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in the unique shortest path for the demand pair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739ED6-1CD5-1C60-2AA0-8E73013CB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490008"/>
                <a:ext cx="10383520" cy="1569660"/>
              </a:xfrm>
              <a:prstGeom prst="rect">
                <a:avLst/>
              </a:prstGeom>
              <a:blipFill>
                <a:blip r:embed="rId4"/>
                <a:stretch>
                  <a:fillRect l="-763" t="-3101" r="-411"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93A90ED-72D8-3F0E-ADF5-F576BC155ACA}"/>
              </a:ext>
            </a:extLst>
          </p:cNvPr>
          <p:cNvSpPr/>
          <p:nvPr/>
        </p:nvSpPr>
        <p:spPr>
          <a:xfrm>
            <a:off x="2855944" y="4468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134FD2-280D-C487-2028-DEAED695C3CB}"/>
              </a:ext>
            </a:extLst>
          </p:cNvPr>
          <p:cNvSpPr/>
          <p:nvPr/>
        </p:nvSpPr>
        <p:spPr>
          <a:xfrm>
            <a:off x="3699224" y="4468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127733-7681-F343-02C7-51ADA24AB0E7}"/>
              </a:ext>
            </a:extLst>
          </p:cNvPr>
          <p:cNvSpPr/>
          <p:nvPr/>
        </p:nvSpPr>
        <p:spPr>
          <a:xfrm>
            <a:off x="2855944" y="5230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608E6E8-FB4B-842E-A875-BE534B606D91}"/>
              </a:ext>
            </a:extLst>
          </p:cNvPr>
          <p:cNvSpPr/>
          <p:nvPr/>
        </p:nvSpPr>
        <p:spPr>
          <a:xfrm>
            <a:off x="3699224" y="5230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1B7543-C342-E87D-F97D-F9443572A72D}"/>
              </a:ext>
            </a:extLst>
          </p:cNvPr>
          <p:cNvSpPr/>
          <p:nvPr/>
        </p:nvSpPr>
        <p:spPr>
          <a:xfrm>
            <a:off x="2012664" y="4468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50C512-A417-7292-71A8-C4DD1C8CF354}"/>
              </a:ext>
            </a:extLst>
          </p:cNvPr>
          <p:cNvSpPr/>
          <p:nvPr/>
        </p:nvSpPr>
        <p:spPr>
          <a:xfrm>
            <a:off x="4542506" y="4468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538F73-B174-6C6E-C815-E1E90EBBA789}"/>
              </a:ext>
            </a:extLst>
          </p:cNvPr>
          <p:cNvSpPr/>
          <p:nvPr/>
        </p:nvSpPr>
        <p:spPr>
          <a:xfrm>
            <a:off x="2866106" y="3706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A43E53-228D-B37B-6DEC-2D9DD3E5C434}"/>
              </a:ext>
            </a:extLst>
          </p:cNvPr>
          <p:cNvSpPr/>
          <p:nvPr/>
        </p:nvSpPr>
        <p:spPr>
          <a:xfrm>
            <a:off x="3699224" y="3706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ABBB0E-8554-462F-CEA5-FA649F844842}"/>
              </a:ext>
            </a:extLst>
          </p:cNvPr>
          <p:cNvSpPr/>
          <p:nvPr/>
        </p:nvSpPr>
        <p:spPr>
          <a:xfrm>
            <a:off x="2855946" y="5992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C7DEF6-01F6-B2AD-6D77-7E5E8DF87C25}"/>
              </a:ext>
            </a:extLst>
          </p:cNvPr>
          <p:cNvSpPr/>
          <p:nvPr/>
        </p:nvSpPr>
        <p:spPr>
          <a:xfrm>
            <a:off x="3699226" y="5992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130C6A-A635-0804-94FF-5F83A8C2F3E3}"/>
              </a:ext>
            </a:extLst>
          </p:cNvPr>
          <p:cNvSpPr/>
          <p:nvPr/>
        </p:nvSpPr>
        <p:spPr>
          <a:xfrm>
            <a:off x="4542504" y="5230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D71D9D-A6A4-A8AE-384D-4B98B53898CB}"/>
              </a:ext>
            </a:extLst>
          </p:cNvPr>
          <p:cNvSpPr/>
          <p:nvPr/>
        </p:nvSpPr>
        <p:spPr>
          <a:xfrm>
            <a:off x="2017744" y="5230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04977C-C71F-B526-F2E0-48E5B11F416B}"/>
              </a:ext>
            </a:extLst>
          </p:cNvPr>
          <p:cNvCxnSpPr>
            <a:stCxn id="10" idx="4"/>
            <a:endCxn id="15" idx="0"/>
          </p:cNvCxnSpPr>
          <p:nvPr/>
        </p:nvCxnSpPr>
        <p:spPr>
          <a:xfrm flipH="1">
            <a:off x="2998186" y="3981152"/>
            <a:ext cx="10160" cy="201168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EA82619-2EED-E7B9-F8AC-F6F9FF7F24C4}"/>
              </a:ext>
            </a:extLst>
          </p:cNvPr>
          <p:cNvCxnSpPr>
            <a:cxnSpLocks/>
            <a:stCxn id="11" idx="4"/>
            <a:endCxn id="17" idx="0"/>
          </p:cNvCxnSpPr>
          <p:nvPr/>
        </p:nvCxnSpPr>
        <p:spPr>
          <a:xfrm>
            <a:off x="3841464" y="3981152"/>
            <a:ext cx="2" cy="201168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3E3447-D428-04B7-53EA-8DBD2E763ABE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2297144" y="4605992"/>
            <a:ext cx="2245362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A2B608B-ADA5-88C3-0AF1-FA9485D8AD9D}"/>
              </a:ext>
            </a:extLst>
          </p:cNvPr>
          <p:cNvCxnSpPr>
            <a:cxnSpLocks/>
            <a:stCxn id="19" idx="6"/>
            <a:endCxn id="18" idx="2"/>
          </p:cNvCxnSpPr>
          <p:nvPr/>
        </p:nvCxnSpPr>
        <p:spPr>
          <a:xfrm>
            <a:off x="2302224" y="5367992"/>
            <a:ext cx="2240280" cy="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77A0010-6090-0C40-AA72-23EECFDD5314}"/>
              </a:ext>
            </a:extLst>
          </p:cNvPr>
          <p:cNvSpPr/>
          <p:nvPr/>
        </p:nvSpPr>
        <p:spPr>
          <a:xfrm>
            <a:off x="10752951" y="5547379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1CBE52-6E3F-6C9B-ADEE-B77F562B4F87}"/>
              </a:ext>
            </a:extLst>
          </p:cNvPr>
          <p:cNvSpPr/>
          <p:nvPr/>
        </p:nvSpPr>
        <p:spPr>
          <a:xfrm>
            <a:off x="10816451" y="5992832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B952DA8-1CA1-C0EC-73E8-52B472B760FC}"/>
                  </a:ext>
                </a:extLst>
              </p:cNvPr>
              <p:cNvSpPr/>
              <p:nvPr/>
            </p:nvSpPr>
            <p:spPr>
              <a:xfrm>
                <a:off x="7365016" y="3231515"/>
                <a:ext cx="1422382" cy="32613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B952DA8-1CA1-C0EC-73E8-52B472B760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016" y="3231515"/>
                <a:ext cx="1422382" cy="326136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D722D845-13E2-8DEC-D243-E4880D1AC706}"/>
              </a:ext>
            </a:extLst>
          </p:cNvPr>
          <p:cNvSpPr/>
          <p:nvPr/>
        </p:nvSpPr>
        <p:spPr>
          <a:xfrm>
            <a:off x="8337402" y="5136899"/>
            <a:ext cx="28448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89471D6-E827-D0FE-FD8B-97E953C537E7}"/>
              </a:ext>
            </a:extLst>
          </p:cNvPr>
          <p:cNvSpPr/>
          <p:nvPr/>
        </p:nvSpPr>
        <p:spPr>
          <a:xfrm>
            <a:off x="10651073" y="5128298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9DF3FD4-6305-43CB-3D0A-77A8C1C986A3}"/>
              </a:ext>
            </a:extLst>
          </p:cNvPr>
          <p:cNvSpPr/>
          <p:nvPr/>
        </p:nvSpPr>
        <p:spPr>
          <a:xfrm>
            <a:off x="10468471" y="4697489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260FBE-E1CF-94E2-BCA8-F22F178AC7F3}"/>
              </a:ext>
            </a:extLst>
          </p:cNvPr>
          <p:cNvCxnSpPr>
            <a:stCxn id="16" idx="6"/>
            <a:endCxn id="13" idx="2"/>
          </p:cNvCxnSpPr>
          <p:nvPr/>
        </p:nvCxnSpPr>
        <p:spPr>
          <a:xfrm>
            <a:off x="8621882" y="5274059"/>
            <a:ext cx="2194569" cy="8559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683B17-B43B-EA20-9708-5D95220DBECD}"/>
              </a:ext>
            </a:extLst>
          </p:cNvPr>
          <p:cNvCxnSpPr>
            <a:cxnSpLocks/>
            <a:stCxn id="16" idx="6"/>
            <a:endCxn id="5" idx="2"/>
          </p:cNvCxnSpPr>
          <p:nvPr/>
        </p:nvCxnSpPr>
        <p:spPr>
          <a:xfrm>
            <a:off x="8621882" y="5274059"/>
            <a:ext cx="2131069" cy="410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50756B-8DE3-3A5B-14A5-40EE73DB87BF}"/>
              </a:ext>
            </a:extLst>
          </p:cNvPr>
          <p:cNvCxnSpPr>
            <a:cxnSpLocks/>
            <a:stCxn id="16" idx="6"/>
            <a:endCxn id="20" idx="2"/>
          </p:cNvCxnSpPr>
          <p:nvPr/>
        </p:nvCxnSpPr>
        <p:spPr>
          <a:xfrm flipV="1">
            <a:off x="8621882" y="5265458"/>
            <a:ext cx="2029191" cy="86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C9AC321-5A97-BBF9-9BBD-7884AD5D7263}"/>
              </a:ext>
            </a:extLst>
          </p:cNvPr>
          <p:cNvCxnSpPr>
            <a:cxnSpLocks/>
            <a:stCxn id="16" idx="6"/>
            <a:endCxn id="23" idx="2"/>
          </p:cNvCxnSpPr>
          <p:nvPr/>
        </p:nvCxnSpPr>
        <p:spPr>
          <a:xfrm flipV="1">
            <a:off x="8621882" y="4834649"/>
            <a:ext cx="1846589" cy="4394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0660E562-1C65-E1EB-D335-B78E9FDB07B4}"/>
              </a:ext>
            </a:extLst>
          </p:cNvPr>
          <p:cNvSpPr/>
          <p:nvPr/>
        </p:nvSpPr>
        <p:spPr>
          <a:xfrm>
            <a:off x="8383676" y="4157993"/>
            <a:ext cx="284480" cy="27432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12E470B-F8D5-C676-9ABD-B5DAEF9F7CCC}"/>
              </a:ext>
            </a:extLst>
          </p:cNvPr>
          <p:cNvSpPr/>
          <p:nvPr/>
        </p:nvSpPr>
        <p:spPr>
          <a:xfrm>
            <a:off x="10508833" y="4311726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8B26FA4-B2CB-B8DA-BB5C-96818C8F21C7}"/>
              </a:ext>
            </a:extLst>
          </p:cNvPr>
          <p:cNvSpPr/>
          <p:nvPr/>
        </p:nvSpPr>
        <p:spPr>
          <a:xfrm>
            <a:off x="10568662" y="3883673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9C283F-B5EB-390F-25D8-2D79CEE2C2CA}"/>
              </a:ext>
            </a:extLst>
          </p:cNvPr>
          <p:cNvSpPr/>
          <p:nvPr/>
        </p:nvSpPr>
        <p:spPr>
          <a:xfrm>
            <a:off x="10706661" y="3472193"/>
            <a:ext cx="28448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B7BD67-7F09-E3EB-F310-CA3B6486035E}"/>
              </a:ext>
            </a:extLst>
          </p:cNvPr>
          <p:cNvCxnSpPr>
            <a:cxnSpLocks/>
            <a:stCxn id="38" idx="6"/>
            <a:endCxn id="23" idx="2"/>
          </p:cNvCxnSpPr>
          <p:nvPr/>
        </p:nvCxnSpPr>
        <p:spPr>
          <a:xfrm>
            <a:off x="8668156" y="4295153"/>
            <a:ext cx="1800315" cy="5394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F7696AA-D25C-5A93-7C68-1F95B692F65C}"/>
              </a:ext>
            </a:extLst>
          </p:cNvPr>
          <p:cNvCxnSpPr>
            <a:cxnSpLocks/>
            <a:stCxn id="38" idx="6"/>
            <a:endCxn id="43" idx="2"/>
          </p:cNvCxnSpPr>
          <p:nvPr/>
        </p:nvCxnSpPr>
        <p:spPr>
          <a:xfrm>
            <a:off x="8668156" y="4295153"/>
            <a:ext cx="1840677" cy="153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BB3FBDB-9661-5202-3570-59BC228E1A32}"/>
              </a:ext>
            </a:extLst>
          </p:cNvPr>
          <p:cNvCxnSpPr>
            <a:cxnSpLocks/>
            <a:stCxn id="38" idx="6"/>
            <a:endCxn id="44" idx="2"/>
          </p:cNvCxnSpPr>
          <p:nvPr/>
        </p:nvCxnSpPr>
        <p:spPr>
          <a:xfrm flipV="1">
            <a:off x="8668156" y="4020833"/>
            <a:ext cx="1900506" cy="274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53E027E-2CD9-1277-87D4-2F48A65B2B22}"/>
              </a:ext>
            </a:extLst>
          </p:cNvPr>
          <p:cNvCxnSpPr>
            <a:cxnSpLocks/>
            <a:stCxn id="38" idx="6"/>
            <a:endCxn id="45" idx="2"/>
          </p:cNvCxnSpPr>
          <p:nvPr/>
        </p:nvCxnSpPr>
        <p:spPr>
          <a:xfrm flipV="1">
            <a:off x="8668156" y="3609353"/>
            <a:ext cx="2038505" cy="685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D015250-3873-BA9E-3D9A-EC2380879C94}"/>
              </a:ext>
            </a:extLst>
          </p:cNvPr>
          <p:cNvSpPr txBox="1"/>
          <p:nvPr/>
        </p:nvSpPr>
        <p:spPr>
          <a:xfrm>
            <a:off x="7946881" y="5684539"/>
            <a:ext cx="502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5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6" grpId="0" animBg="1"/>
      <p:bldP spid="20" grpId="0" animBg="1"/>
      <p:bldP spid="23" grpId="0" animBg="1"/>
      <p:bldP spid="38" grpId="0" animBg="1"/>
      <p:bldP spid="43" grpId="0" animBg="1"/>
      <p:bldP spid="44" grpId="0" animBg="1"/>
      <p:bldP spid="45" grpId="0" animBg="1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73635-8C54-B1E0-7AAF-239616373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31AF395-2C82-D8F7-0A70-007DDEBDBA16}"/>
              </a:ext>
            </a:extLst>
          </p:cNvPr>
          <p:cNvCxnSpPr>
            <a:cxnSpLocks/>
          </p:cNvCxnSpPr>
          <p:nvPr/>
        </p:nvCxnSpPr>
        <p:spPr>
          <a:xfrm>
            <a:off x="5341679" y="3202957"/>
            <a:ext cx="2391239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B410CB5-8FBF-B07C-DB76-DEB9035F7F02}"/>
                  </a:ext>
                </a:extLst>
              </p:cNvPr>
              <p:cNvSpPr/>
              <p:nvPr/>
            </p:nvSpPr>
            <p:spPr>
              <a:xfrm>
                <a:off x="8477237" y="2453709"/>
                <a:ext cx="587828" cy="16312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B410CB5-8FBF-B07C-DB76-DEB9035F7F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37" y="2453709"/>
                <a:ext cx="587828" cy="163121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17232CD-7A5A-19F4-9DDB-9B6B351F1C08}"/>
                  </a:ext>
                </a:extLst>
              </p:cNvPr>
              <p:cNvSpPr/>
              <p:nvPr/>
            </p:nvSpPr>
            <p:spPr>
              <a:xfrm>
                <a:off x="9990918" y="2335428"/>
                <a:ext cx="587828" cy="179810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17232CD-7A5A-19F4-9DDB-9B6B351F1C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0918" y="2335428"/>
                <a:ext cx="587828" cy="179810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551629E1-AC16-729E-78A0-B2C8EAFE7118}"/>
              </a:ext>
            </a:extLst>
          </p:cNvPr>
          <p:cNvSpPr/>
          <p:nvPr/>
        </p:nvSpPr>
        <p:spPr>
          <a:xfrm>
            <a:off x="8721189" y="2776886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AC200F-AF88-7396-72F1-AA35149B5389}"/>
              </a:ext>
            </a:extLst>
          </p:cNvPr>
          <p:cNvSpPr/>
          <p:nvPr/>
        </p:nvSpPr>
        <p:spPr>
          <a:xfrm>
            <a:off x="8771151" y="3473879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B6F433-8F01-4E19-B9A9-EBA58D1E87E2}"/>
              </a:ext>
            </a:extLst>
          </p:cNvPr>
          <p:cNvSpPr/>
          <p:nvPr/>
        </p:nvSpPr>
        <p:spPr>
          <a:xfrm>
            <a:off x="10106080" y="2612448"/>
            <a:ext cx="185058" cy="16765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0300A7-494E-4881-4579-A15D54EA46C0}"/>
              </a:ext>
            </a:extLst>
          </p:cNvPr>
          <p:cNvSpPr/>
          <p:nvPr/>
        </p:nvSpPr>
        <p:spPr>
          <a:xfrm>
            <a:off x="10078979" y="3473878"/>
            <a:ext cx="185058" cy="167653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E67AC-A2A9-B63F-AAED-F5CF2836C142}"/>
              </a:ext>
            </a:extLst>
          </p:cNvPr>
          <p:cNvCxnSpPr>
            <a:cxnSpLocks/>
            <a:stCxn id="21" idx="6"/>
            <a:endCxn id="23" idx="2"/>
          </p:cNvCxnSpPr>
          <p:nvPr/>
        </p:nvCxnSpPr>
        <p:spPr>
          <a:xfrm flipV="1">
            <a:off x="8956209" y="3557705"/>
            <a:ext cx="112277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3DFAAB-83C8-8E22-FAAD-BF43C1CF907A}"/>
              </a:ext>
            </a:extLst>
          </p:cNvPr>
          <p:cNvCxnSpPr>
            <a:cxnSpLocks/>
            <a:stCxn id="21" idx="6"/>
            <a:endCxn id="22" idx="3"/>
          </p:cNvCxnSpPr>
          <p:nvPr/>
        </p:nvCxnSpPr>
        <p:spPr>
          <a:xfrm flipV="1">
            <a:off x="8956209" y="2755549"/>
            <a:ext cx="1176972" cy="8021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1D1591-1ACC-686D-0482-00448BA41F75}"/>
              </a:ext>
            </a:extLst>
          </p:cNvPr>
          <p:cNvCxnSpPr>
            <a:cxnSpLocks/>
            <a:stCxn id="20" idx="6"/>
            <a:endCxn id="22" idx="2"/>
          </p:cNvCxnSpPr>
          <p:nvPr/>
        </p:nvCxnSpPr>
        <p:spPr>
          <a:xfrm flipV="1">
            <a:off x="8906247" y="2696275"/>
            <a:ext cx="1199833" cy="1644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E6E888-0D02-A57F-0A6A-AC714754A8AB}"/>
              </a:ext>
            </a:extLst>
          </p:cNvPr>
          <p:cNvCxnSpPr>
            <a:cxnSpLocks/>
            <a:stCxn id="20" idx="5"/>
            <a:endCxn id="23" idx="1"/>
          </p:cNvCxnSpPr>
          <p:nvPr/>
        </p:nvCxnSpPr>
        <p:spPr>
          <a:xfrm>
            <a:off x="8879146" y="2919987"/>
            <a:ext cx="1226934" cy="5784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93ADF73-705D-BFC0-5EC8-2D090D3ABCBC}"/>
              </a:ext>
            </a:extLst>
          </p:cNvPr>
          <p:cNvSpPr txBox="1"/>
          <p:nvPr/>
        </p:nvSpPr>
        <p:spPr>
          <a:xfrm>
            <a:off x="7732918" y="1837521"/>
            <a:ext cx="36565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Incidence Graph: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721020D-67A2-9704-F63E-BECD027B6842}"/>
                  </a:ext>
                </a:extLst>
              </p:cNvPr>
              <p:cNvSpPr txBox="1"/>
              <p:nvPr/>
            </p:nvSpPr>
            <p:spPr>
              <a:xfrm>
                <a:off x="8806728" y="4181249"/>
                <a:ext cx="16659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 Forbidden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721020D-67A2-9704-F63E-BECD027B6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728" y="4181249"/>
                <a:ext cx="1665969" cy="400110"/>
              </a:xfrm>
              <a:prstGeom prst="rect">
                <a:avLst/>
              </a:prstGeom>
              <a:blipFill>
                <a:blip r:embed="rId4"/>
                <a:stretch>
                  <a:fillRect t="-9091" r="-3297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2F50FE9E-EDA9-F72E-4FAA-AD157761ACE6}"/>
              </a:ext>
            </a:extLst>
          </p:cNvPr>
          <p:cNvSpPr/>
          <p:nvPr/>
        </p:nvSpPr>
        <p:spPr>
          <a:xfrm>
            <a:off x="755288" y="3005699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DD523E9-EF26-5D2E-086B-E6F08237228A}"/>
              </a:ext>
            </a:extLst>
          </p:cNvPr>
          <p:cNvSpPr/>
          <p:nvPr/>
        </p:nvSpPr>
        <p:spPr>
          <a:xfrm>
            <a:off x="2029892" y="3005698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82E4788-508D-1647-D73D-C6B50905BE88}"/>
              </a:ext>
            </a:extLst>
          </p:cNvPr>
          <p:cNvCxnSpPr>
            <a:cxnSpLocks/>
            <a:stCxn id="33" idx="6"/>
            <a:endCxn id="34" idx="2"/>
          </p:cNvCxnSpPr>
          <p:nvPr/>
        </p:nvCxnSpPr>
        <p:spPr>
          <a:xfrm flipV="1">
            <a:off x="940346" y="3089525"/>
            <a:ext cx="1089546" cy="1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656EB3-EB07-2C2E-4B62-AD2FE100B2CB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221888" y="2555277"/>
            <a:ext cx="560501" cy="4749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6A41D9-66BB-4975-F19D-965B2177A91E}"/>
              </a:ext>
            </a:extLst>
          </p:cNvPr>
          <p:cNvCxnSpPr>
            <a:cxnSpLocks/>
            <a:stCxn id="33" idx="3"/>
          </p:cNvCxnSpPr>
          <p:nvPr/>
        </p:nvCxnSpPr>
        <p:spPr>
          <a:xfrm flipH="1">
            <a:off x="221888" y="3148800"/>
            <a:ext cx="560501" cy="33187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A989A1-F361-6996-5DE1-41AC9D758803}"/>
              </a:ext>
            </a:extLst>
          </p:cNvPr>
          <p:cNvCxnSpPr>
            <a:cxnSpLocks/>
            <a:endCxn id="34" idx="5"/>
          </p:cNvCxnSpPr>
          <p:nvPr/>
        </p:nvCxnSpPr>
        <p:spPr>
          <a:xfrm flipH="1" flipV="1">
            <a:off x="2187849" y="3148799"/>
            <a:ext cx="363582" cy="36596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DE5340E-4518-52DE-C1DB-F138268BF739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2122421" y="2607076"/>
            <a:ext cx="429010" cy="398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4F8A9B7-A2E5-7909-F1E5-0B865FA6F5F1}"/>
              </a:ext>
            </a:extLst>
          </p:cNvPr>
          <p:cNvSpPr txBox="1"/>
          <p:nvPr/>
        </p:nvSpPr>
        <p:spPr>
          <a:xfrm>
            <a:off x="470428" y="3318365"/>
            <a:ext cx="202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Forbidden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(edge-disjoint)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8520573-BB55-8ACD-76E1-A238E27B41A4}"/>
              </a:ext>
            </a:extLst>
          </p:cNvPr>
          <p:cNvSpPr/>
          <p:nvPr/>
        </p:nvSpPr>
        <p:spPr>
          <a:xfrm>
            <a:off x="3183553" y="2947684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5CB2D1F-8955-D3A6-7F07-67ABE45A9615}"/>
              </a:ext>
            </a:extLst>
          </p:cNvPr>
          <p:cNvSpPr/>
          <p:nvPr/>
        </p:nvSpPr>
        <p:spPr>
          <a:xfrm>
            <a:off x="4458157" y="2947683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Freeform: Shape 23">
            <a:extLst>
              <a:ext uri="{FF2B5EF4-FFF2-40B4-BE49-F238E27FC236}">
                <a16:creationId xmlns:a16="http://schemas.microsoft.com/office/drawing/2014/main" id="{EC4D8425-1391-7A78-A1C7-65213828F430}"/>
              </a:ext>
            </a:extLst>
          </p:cNvPr>
          <p:cNvSpPr/>
          <p:nvPr/>
        </p:nvSpPr>
        <p:spPr>
          <a:xfrm>
            <a:off x="3261113" y="2685719"/>
            <a:ext cx="1302092" cy="330200"/>
          </a:xfrm>
          <a:custGeom>
            <a:avLst/>
            <a:gdLst>
              <a:gd name="connsiteX0" fmla="*/ 0 w 1302092"/>
              <a:gd name="connsiteY0" fmla="*/ 330200 h 330200"/>
              <a:gd name="connsiteX1" fmla="*/ 15875 w 1302092"/>
              <a:gd name="connsiteY1" fmla="*/ 317500 h 330200"/>
              <a:gd name="connsiteX2" fmla="*/ 41275 w 1302092"/>
              <a:gd name="connsiteY2" fmla="*/ 292100 h 330200"/>
              <a:gd name="connsiteX3" fmla="*/ 57150 w 1302092"/>
              <a:gd name="connsiteY3" fmla="*/ 279400 h 330200"/>
              <a:gd name="connsiteX4" fmla="*/ 76200 w 1302092"/>
              <a:gd name="connsiteY4" fmla="*/ 266700 h 330200"/>
              <a:gd name="connsiteX5" fmla="*/ 95250 w 1302092"/>
              <a:gd name="connsiteY5" fmla="*/ 244475 h 330200"/>
              <a:gd name="connsiteX6" fmla="*/ 111125 w 1302092"/>
              <a:gd name="connsiteY6" fmla="*/ 238125 h 330200"/>
              <a:gd name="connsiteX7" fmla="*/ 123825 w 1302092"/>
              <a:gd name="connsiteY7" fmla="*/ 228600 h 330200"/>
              <a:gd name="connsiteX8" fmla="*/ 152400 w 1302092"/>
              <a:gd name="connsiteY8" fmla="*/ 193675 h 330200"/>
              <a:gd name="connsiteX9" fmla="*/ 168275 w 1302092"/>
              <a:gd name="connsiteY9" fmla="*/ 177800 h 330200"/>
              <a:gd name="connsiteX10" fmla="*/ 180975 w 1302092"/>
              <a:gd name="connsiteY10" fmla="*/ 161925 h 330200"/>
              <a:gd name="connsiteX11" fmla="*/ 200025 w 1302092"/>
              <a:gd name="connsiteY11" fmla="*/ 149225 h 330200"/>
              <a:gd name="connsiteX12" fmla="*/ 260350 w 1302092"/>
              <a:gd name="connsiteY12" fmla="*/ 107950 h 330200"/>
              <a:gd name="connsiteX13" fmla="*/ 288925 w 1302092"/>
              <a:gd name="connsiteY13" fmla="*/ 98425 h 330200"/>
              <a:gd name="connsiteX14" fmla="*/ 323850 w 1302092"/>
              <a:gd name="connsiteY14" fmla="*/ 79375 h 330200"/>
              <a:gd name="connsiteX15" fmla="*/ 377825 w 1302092"/>
              <a:gd name="connsiteY15" fmla="*/ 66675 h 330200"/>
              <a:gd name="connsiteX16" fmla="*/ 431800 w 1302092"/>
              <a:gd name="connsiteY16" fmla="*/ 57150 h 330200"/>
              <a:gd name="connsiteX17" fmla="*/ 447675 w 1302092"/>
              <a:gd name="connsiteY17" fmla="*/ 50800 h 330200"/>
              <a:gd name="connsiteX18" fmla="*/ 514350 w 1302092"/>
              <a:gd name="connsiteY18" fmla="*/ 41275 h 330200"/>
              <a:gd name="connsiteX19" fmla="*/ 530225 w 1302092"/>
              <a:gd name="connsiteY19" fmla="*/ 34925 h 330200"/>
              <a:gd name="connsiteX20" fmla="*/ 552450 w 1302092"/>
              <a:gd name="connsiteY20" fmla="*/ 22225 h 330200"/>
              <a:gd name="connsiteX21" fmla="*/ 587375 w 1302092"/>
              <a:gd name="connsiteY21" fmla="*/ 15875 h 330200"/>
              <a:gd name="connsiteX22" fmla="*/ 631825 w 1302092"/>
              <a:gd name="connsiteY22" fmla="*/ 9525 h 330200"/>
              <a:gd name="connsiteX23" fmla="*/ 663575 w 1302092"/>
              <a:gd name="connsiteY23" fmla="*/ 6350 h 330200"/>
              <a:gd name="connsiteX24" fmla="*/ 695325 w 1302092"/>
              <a:gd name="connsiteY24" fmla="*/ 0 h 330200"/>
              <a:gd name="connsiteX25" fmla="*/ 844550 w 1302092"/>
              <a:gd name="connsiteY25" fmla="*/ 6350 h 330200"/>
              <a:gd name="connsiteX26" fmla="*/ 927100 w 1302092"/>
              <a:gd name="connsiteY26" fmla="*/ 31750 h 330200"/>
              <a:gd name="connsiteX27" fmla="*/ 971550 w 1302092"/>
              <a:gd name="connsiteY27" fmla="*/ 41275 h 330200"/>
              <a:gd name="connsiteX28" fmla="*/ 990600 w 1302092"/>
              <a:gd name="connsiteY28" fmla="*/ 47625 h 330200"/>
              <a:gd name="connsiteX29" fmla="*/ 1003300 w 1302092"/>
              <a:gd name="connsiteY29" fmla="*/ 60325 h 330200"/>
              <a:gd name="connsiteX30" fmla="*/ 1016000 w 1302092"/>
              <a:gd name="connsiteY30" fmla="*/ 69850 h 330200"/>
              <a:gd name="connsiteX31" fmla="*/ 1050925 w 1302092"/>
              <a:gd name="connsiteY31" fmla="*/ 95250 h 330200"/>
              <a:gd name="connsiteX32" fmla="*/ 1082675 w 1302092"/>
              <a:gd name="connsiteY32" fmla="*/ 120650 h 330200"/>
              <a:gd name="connsiteX33" fmla="*/ 1101725 w 1302092"/>
              <a:gd name="connsiteY33" fmla="*/ 127000 h 330200"/>
              <a:gd name="connsiteX34" fmla="*/ 1136650 w 1302092"/>
              <a:gd name="connsiteY34" fmla="*/ 149225 h 330200"/>
              <a:gd name="connsiteX35" fmla="*/ 1146175 w 1302092"/>
              <a:gd name="connsiteY35" fmla="*/ 161925 h 330200"/>
              <a:gd name="connsiteX36" fmla="*/ 1165225 w 1302092"/>
              <a:gd name="connsiteY36" fmla="*/ 174625 h 330200"/>
              <a:gd name="connsiteX37" fmla="*/ 1174750 w 1302092"/>
              <a:gd name="connsiteY37" fmla="*/ 187325 h 330200"/>
              <a:gd name="connsiteX38" fmla="*/ 1203325 w 1302092"/>
              <a:gd name="connsiteY38" fmla="*/ 206375 h 330200"/>
              <a:gd name="connsiteX39" fmla="*/ 1219200 w 1302092"/>
              <a:gd name="connsiteY39" fmla="*/ 222250 h 330200"/>
              <a:gd name="connsiteX40" fmla="*/ 1270000 w 1302092"/>
              <a:gd name="connsiteY40" fmla="*/ 263525 h 330200"/>
              <a:gd name="connsiteX41" fmla="*/ 1279525 w 1302092"/>
              <a:gd name="connsiteY41" fmla="*/ 282575 h 330200"/>
              <a:gd name="connsiteX42" fmla="*/ 1289050 w 1302092"/>
              <a:gd name="connsiteY42" fmla="*/ 288925 h 330200"/>
              <a:gd name="connsiteX43" fmla="*/ 1301750 w 1302092"/>
              <a:gd name="connsiteY43" fmla="*/ 314325 h 330200"/>
              <a:gd name="connsiteX44" fmla="*/ 1301750 w 1302092"/>
              <a:gd name="connsiteY44" fmla="*/ 32385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02092" h="330200">
                <a:moveTo>
                  <a:pt x="0" y="330200"/>
                </a:moveTo>
                <a:cubicBezTo>
                  <a:pt x="5292" y="325967"/>
                  <a:pt x="10896" y="322096"/>
                  <a:pt x="15875" y="317500"/>
                </a:cubicBezTo>
                <a:cubicBezTo>
                  <a:pt x="24673" y="309378"/>
                  <a:pt x="31925" y="299580"/>
                  <a:pt x="41275" y="292100"/>
                </a:cubicBezTo>
                <a:cubicBezTo>
                  <a:pt x="46567" y="287867"/>
                  <a:pt x="52050" y="283862"/>
                  <a:pt x="57150" y="279400"/>
                </a:cubicBezTo>
                <a:cubicBezTo>
                  <a:pt x="71786" y="266594"/>
                  <a:pt x="60370" y="271977"/>
                  <a:pt x="76200" y="266700"/>
                </a:cubicBezTo>
                <a:cubicBezTo>
                  <a:pt x="82550" y="259292"/>
                  <a:pt x="87698" y="250654"/>
                  <a:pt x="95250" y="244475"/>
                </a:cubicBezTo>
                <a:cubicBezTo>
                  <a:pt x="99661" y="240866"/>
                  <a:pt x="106143" y="240893"/>
                  <a:pt x="111125" y="238125"/>
                </a:cubicBezTo>
                <a:cubicBezTo>
                  <a:pt x="115751" y="235555"/>
                  <a:pt x="119870" y="232116"/>
                  <a:pt x="123825" y="228600"/>
                </a:cubicBezTo>
                <a:cubicBezTo>
                  <a:pt x="151776" y="203755"/>
                  <a:pt x="128737" y="222596"/>
                  <a:pt x="152400" y="193675"/>
                </a:cubicBezTo>
                <a:cubicBezTo>
                  <a:pt x="157139" y="187883"/>
                  <a:pt x="163269" y="183362"/>
                  <a:pt x="168275" y="177800"/>
                </a:cubicBezTo>
                <a:cubicBezTo>
                  <a:pt x="172808" y="172763"/>
                  <a:pt x="175938" y="166458"/>
                  <a:pt x="180975" y="161925"/>
                </a:cubicBezTo>
                <a:cubicBezTo>
                  <a:pt x="186648" y="156820"/>
                  <a:pt x="193976" y="153878"/>
                  <a:pt x="200025" y="149225"/>
                </a:cubicBezTo>
                <a:cubicBezTo>
                  <a:pt x="222438" y="131985"/>
                  <a:pt x="230360" y="117947"/>
                  <a:pt x="260350" y="107950"/>
                </a:cubicBezTo>
                <a:cubicBezTo>
                  <a:pt x="269875" y="104775"/>
                  <a:pt x="280316" y="103591"/>
                  <a:pt x="288925" y="98425"/>
                </a:cubicBezTo>
                <a:cubicBezTo>
                  <a:pt x="299023" y="92366"/>
                  <a:pt x="312930" y="83470"/>
                  <a:pt x="323850" y="79375"/>
                </a:cubicBezTo>
                <a:cubicBezTo>
                  <a:pt x="358859" y="66247"/>
                  <a:pt x="347309" y="72397"/>
                  <a:pt x="377825" y="66675"/>
                </a:cubicBezTo>
                <a:cubicBezTo>
                  <a:pt x="435232" y="55911"/>
                  <a:pt x="378789" y="63776"/>
                  <a:pt x="431800" y="57150"/>
                </a:cubicBezTo>
                <a:cubicBezTo>
                  <a:pt x="437092" y="55033"/>
                  <a:pt x="442127" y="52105"/>
                  <a:pt x="447675" y="50800"/>
                </a:cubicBezTo>
                <a:cubicBezTo>
                  <a:pt x="468949" y="45794"/>
                  <a:pt x="492540" y="43698"/>
                  <a:pt x="514350" y="41275"/>
                </a:cubicBezTo>
                <a:cubicBezTo>
                  <a:pt x="519642" y="39158"/>
                  <a:pt x="525127" y="37474"/>
                  <a:pt x="530225" y="34925"/>
                </a:cubicBezTo>
                <a:cubicBezTo>
                  <a:pt x="537857" y="31109"/>
                  <a:pt x="544355" y="24923"/>
                  <a:pt x="552450" y="22225"/>
                </a:cubicBezTo>
                <a:cubicBezTo>
                  <a:pt x="563675" y="18483"/>
                  <a:pt x="575691" y="17744"/>
                  <a:pt x="587375" y="15875"/>
                </a:cubicBezTo>
                <a:cubicBezTo>
                  <a:pt x="602154" y="13510"/>
                  <a:pt x="616932" y="11014"/>
                  <a:pt x="631825" y="9525"/>
                </a:cubicBezTo>
                <a:cubicBezTo>
                  <a:pt x="642408" y="8467"/>
                  <a:pt x="653057" y="7928"/>
                  <a:pt x="663575" y="6350"/>
                </a:cubicBezTo>
                <a:cubicBezTo>
                  <a:pt x="674249" y="4749"/>
                  <a:pt x="684742" y="2117"/>
                  <a:pt x="695325" y="0"/>
                </a:cubicBezTo>
                <a:cubicBezTo>
                  <a:pt x="745067" y="2117"/>
                  <a:pt x="794988" y="1630"/>
                  <a:pt x="844550" y="6350"/>
                </a:cubicBezTo>
                <a:cubicBezTo>
                  <a:pt x="882669" y="9980"/>
                  <a:pt x="894646" y="20296"/>
                  <a:pt x="927100" y="31750"/>
                </a:cubicBezTo>
                <a:cubicBezTo>
                  <a:pt x="947106" y="38811"/>
                  <a:pt x="950842" y="38317"/>
                  <a:pt x="971550" y="41275"/>
                </a:cubicBezTo>
                <a:cubicBezTo>
                  <a:pt x="977900" y="43392"/>
                  <a:pt x="984860" y="44181"/>
                  <a:pt x="990600" y="47625"/>
                </a:cubicBezTo>
                <a:cubicBezTo>
                  <a:pt x="995734" y="50705"/>
                  <a:pt x="998794" y="56383"/>
                  <a:pt x="1003300" y="60325"/>
                </a:cubicBezTo>
                <a:cubicBezTo>
                  <a:pt x="1007282" y="63810"/>
                  <a:pt x="1011665" y="66815"/>
                  <a:pt x="1016000" y="69850"/>
                </a:cubicBezTo>
                <a:cubicBezTo>
                  <a:pt x="1034853" y="83047"/>
                  <a:pt x="1034273" y="80679"/>
                  <a:pt x="1050925" y="95250"/>
                </a:cubicBezTo>
                <a:cubicBezTo>
                  <a:pt x="1066148" y="108570"/>
                  <a:pt x="1058295" y="107522"/>
                  <a:pt x="1082675" y="120650"/>
                </a:cubicBezTo>
                <a:cubicBezTo>
                  <a:pt x="1088568" y="123823"/>
                  <a:pt x="1095375" y="124883"/>
                  <a:pt x="1101725" y="127000"/>
                </a:cubicBezTo>
                <a:cubicBezTo>
                  <a:pt x="1151569" y="176844"/>
                  <a:pt x="1084351" y="114359"/>
                  <a:pt x="1136650" y="149225"/>
                </a:cubicBezTo>
                <a:cubicBezTo>
                  <a:pt x="1141053" y="152160"/>
                  <a:pt x="1142220" y="158409"/>
                  <a:pt x="1146175" y="161925"/>
                </a:cubicBezTo>
                <a:cubicBezTo>
                  <a:pt x="1151879" y="166995"/>
                  <a:pt x="1159521" y="169555"/>
                  <a:pt x="1165225" y="174625"/>
                </a:cubicBezTo>
                <a:cubicBezTo>
                  <a:pt x="1169180" y="178141"/>
                  <a:pt x="1170685" y="183937"/>
                  <a:pt x="1174750" y="187325"/>
                </a:cubicBezTo>
                <a:cubicBezTo>
                  <a:pt x="1183544" y="194654"/>
                  <a:pt x="1195230" y="198280"/>
                  <a:pt x="1203325" y="206375"/>
                </a:cubicBezTo>
                <a:cubicBezTo>
                  <a:pt x="1208617" y="211667"/>
                  <a:pt x="1213589" y="217299"/>
                  <a:pt x="1219200" y="222250"/>
                </a:cubicBezTo>
                <a:cubicBezTo>
                  <a:pt x="1245748" y="245675"/>
                  <a:pt x="1249073" y="247830"/>
                  <a:pt x="1270000" y="263525"/>
                </a:cubicBezTo>
                <a:cubicBezTo>
                  <a:pt x="1273175" y="269875"/>
                  <a:pt x="1275265" y="276895"/>
                  <a:pt x="1279525" y="282575"/>
                </a:cubicBezTo>
                <a:cubicBezTo>
                  <a:pt x="1281815" y="285628"/>
                  <a:pt x="1286352" y="286227"/>
                  <a:pt x="1289050" y="288925"/>
                </a:cubicBezTo>
                <a:cubicBezTo>
                  <a:pt x="1294376" y="294251"/>
                  <a:pt x="1300234" y="308261"/>
                  <a:pt x="1301750" y="314325"/>
                </a:cubicBezTo>
                <a:cubicBezTo>
                  <a:pt x="1302520" y="317405"/>
                  <a:pt x="1301750" y="320675"/>
                  <a:pt x="1301750" y="32385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Freeform: Shape 24">
            <a:extLst>
              <a:ext uri="{FF2B5EF4-FFF2-40B4-BE49-F238E27FC236}">
                <a16:creationId xmlns:a16="http://schemas.microsoft.com/office/drawing/2014/main" id="{0DF21141-9615-606D-C9F0-8692D481C649}"/>
              </a:ext>
            </a:extLst>
          </p:cNvPr>
          <p:cNvSpPr/>
          <p:nvPr/>
        </p:nvSpPr>
        <p:spPr>
          <a:xfrm>
            <a:off x="3248413" y="3063544"/>
            <a:ext cx="1324606" cy="292100"/>
          </a:xfrm>
          <a:custGeom>
            <a:avLst/>
            <a:gdLst>
              <a:gd name="connsiteX0" fmla="*/ 0 w 1324606"/>
              <a:gd name="connsiteY0" fmla="*/ 0 h 292100"/>
              <a:gd name="connsiteX1" fmla="*/ 15875 w 1324606"/>
              <a:gd name="connsiteY1" fmla="*/ 6350 h 292100"/>
              <a:gd name="connsiteX2" fmla="*/ 114300 w 1324606"/>
              <a:gd name="connsiteY2" fmla="*/ 88900 h 292100"/>
              <a:gd name="connsiteX3" fmla="*/ 174625 w 1324606"/>
              <a:gd name="connsiteY3" fmla="*/ 165100 h 292100"/>
              <a:gd name="connsiteX4" fmla="*/ 187325 w 1324606"/>
              <a:gd name="connsiteY4" fmla="*/ 174625 h 292100"/>
              <a:gd name="connsiteX5" fmla="*/ 209550 w 1324606"/>
              <a:gd name="connsiteY5" fmla="*/ 177800 h 292100"/>
              <a:gd name="connsiteX6" fmla="*/ 276225 w 1324606"/>
              <a:gd name="connsiteY6" fmla="*/ 200025 h 292100"/>
              <a:gd name="connsiteX7" fmla="*/ 323850 w 1324606"/>
              <a:gd name="connsiteY7" fmla="*/ 206375 h 292100"/>
              <a:gd name="connsiteX8" fmla="*/ 352425 w 1324606"/>
              <a:gd name="connsiteY8" fmla="*/ 209550 h 292100"/>
              <a:gd name="connsiteX9" fmla="*/ 425450 w 1324606"/>
              <a:gd name="connsiteY9" fmla="*/ 219075 h 292100"/>
              <a:gd name="connsiteX10" fmla="*/ 441325 w 1324606"/>
              <a:gd name="connsiteY10" fmla="*/ 222250 h 292100"/>
              <a:gd name="connsiteX11" fmla="*/ 460375 w 1324606"/>
              <a:gd name="connsiteY11" fmla="*/ 228600 h 292100"/>
              <a:gd name="connsiteX12" fmla="*/ 479425 w 1324606"/>
              <a:gd name="connsiteY12" fmla="*/ 231775 h 292100"/>
              <a:gd name="connsiteX13" fmla="*/ 536575 w 1324606"/>
              <a:gd name="connsiteY13" fmla="*/ 250825 h 292100"/>
              <a:gd name="connsiteX14" fmla="*/ 606425 w 1324606"/>
              <a:gd name="connsiteY14" fmla="*/ 266700 h 292100"/>
              <a:gd name="connsiteX15" fmla="*/ 622300 w 1324606"/>
              <a:gd name="connsiteY15" fmla="*/ 276225 h 292100"/>
              <a:gd name="connsiteX16" fmla="*/ 641350 w 1324606"/>
              <a:gd name="connsiteY16" fmla="*/ 279400 h 292100"/>
              <a:gd name="connsiteX17" fmla="*/ 669925 w 1324606"/>
              <a:gd name="connsiteY17" fmla="*/ 288925 h 292100"/>
              <a:gd name="connsiteX18" fmla="*/ 701675 w 1324606"/>
              <a:gd name="connsiteY18" fmla="*/ 282575 h 292100"/>
              <a:gd name="connsiteX19" fmla="*/ 720725 w 1324606"/>
              <a:gd name="connsiteY19" fmla="*/ 285750 h 292100"/>
              <a:gd name="connsiteX20" fmla="*/ 825500 w 1324606"/>
              <a:gd name="connsiteY20" fmla="*/ 292100 h 292100"/>
              <a:gd name="connsiteX21" fmla="*/ 1054100 w 1324606"/>
              <a:gd name="connsiteY21" fmla="*/ 276225 h 292100"/>
              <a:gd name="connsiteX22" fmla="*/ 1076325 w 1324606"/>
              <a:gd name="connsiteY22" fmla="*/ 263525 h 292100"/>
              <a:gd name="connsiteX23" fmla="*/ 1108075 w 1324606"/>
              <a:gd name="connsiteY23" fmla="*/ 247650 h 292100"/>
              <a:gd name="connsiteX24" fmla="*/ 1155700 w 1324606"/>
              <a:gd name="connsiteY24" fmla="*/ 222250 h 292100"/>
              <a:gd name="connsiteX25" fmla="*/ 1171575 w 1324606"/>
              <a:gd name="connsiteY25" fmla="*/ 209550 h 292100"/>
              <a:gd name="connsiteX26" fmla="*/ 1200150 w 1324606"/>
              <a:gd name="connsiteY26" fmla="*/ 193675 h 292100"/>
              <a:gd name="connsiteX27" fmla="*/ 1235075 w 1324606"/>
              <a:gd name="connsiteY27" fmla="*/ 161925 h 292100"/>
              <a:gd name="connsiteX28" fmla="*/ 1250950 w 1324606"/>
              <a:gd name="connsiteY28" fmla="*/ 146050 h 292100"/>
              <a:gd name="connsiteX29" fmla="*/ 1263650 w 1324606"/>
              <a:gd name="connsiteY29" fmla="*/ 136525 h 292100"/>
              <a:gd name="connsiteX30" fmla="*/ 1285875 w 1324606"/>
              <a:gd name="connsiteY30" fmla="*/ 117475 h 292100"/>
              <a:gd name="connsiteX31" fmla="*/ 1292225 w 1324606"/>
              <a:gd name="connsiteY31" fmla="*/ 98425 h 292100"/>
              <a:gd name="connsiteX32" fmla="*/ 1301750 w 1324606"/>
              <a:gd name="connsiteY32" fmla="*/ 79375 h 292100"/>
              <a:gd name="connsiteX33" fmla="*/ 1304925 w 1324606"/>
              <a:gd name="connsiteY33" fmla="*/ 38100 h 292100"/>
              <a:gd name="connsiteX34" fmla="*/ 1311275 w 1324606"/>
              <a:gd name="connsiteY34" fmla="*/ 28575 h 292100"/>
              <a:gd name="connsiteX35" fmla="*/ 1323975 w 1324606"/>
              <a:gd name="connsiteY35" fmla="*/ 12700 h 292100"/>
              <a:gd name="connsiteX36" fmla="*/ 1323975 w 1324606"/>
              <a:gd name="connsiteY36" fmla="*/ 3175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4606" h="292100">
                <a:moveTo>
                  <a:pt x="0" y="0"/>
                </a:moveTo>
                <a:cubicBezTo>
                  <a:pt x="5292" y="2117"/>
                  <a:pt x="11007" y="3387"/>
                  <a:pt x="15875" y="6350"/>
                </a:cubicBezTo>
                <a:cubicBezTo>
                  <a:pt x="64407" y="35891"/>
                  <a:pt x="79914" y="45136"/>
                  <a:pt x="114300" y="88900"/>
                </a:cubicBezTo>
                <a:cubicBezTo>
                  <a:pt x="145928" y="129154"/>
                  <a:pt x="134703" y="135159"/>
                  <a:pt x="174625" y="165100"/>
                </a:cubicBezTo>
                <a:cubicBezTo>
                  <a:pt x="178858" y="168275"/>
                  <a:pt x="182352" y="172817"/>
                  <a:pt x="187325" y="174625"/>
                </a:cubicBezTo>
                <a:cubicBezTo>
                  <a:pt x="194358" y="177182"/>
                  <a:pt x="202142" y="176742"/>
                  <a:pt x="209550" y="177800"/>
                </a:cubicBezTo>
                <a:cubicBezTo>
                  <a:pt x="231847" y="187356"/>
                  <a:pt x="250967" y="196657"/>
                  <a:pt x="276225" y="200025"/>
                </a:cubicBezTo>
                <a:lnTo>
                  <a:pt x="323850" y="206375"/>
                </a:lnTo>
                <a:cubicBezTo>
                  <a:pt x="333360" y="207564"/>
                  <a:pt x="342972" y="207974"/>
                  <a:pt x="352425" y="209550"/>
                </a:cubicBezTo>
                <a:cubicBezTo>
                  <a:pt x="420628" y="220917"/>
                  <a:pt x="333014" y="212472"/>
                  <a:pt x="425450" y="219075"/>
                </a:cubicBezTo>
                <a:cubicBezTo>
                  <a:pt x="430742" y="220133"/>
                  <a:pt x="436119" y="220830"/>
                  <a:pt x="441325" y="222250"/>
                </a:cubicBezTo>
                <a:cubicBezTo>
                  <a:pt x="447783" y="224011"/>
                  <a:pt x="453881" y="226977"/>
                  <a:pt x="460375" y="228600"/>
                </a:cubicBezTo>
                <a:cubicBezTo>
                  <a:pt x="466620" y="230161"/>
                  <a:pt x="473075" y="230717"/>
                  <a:pt x="479425" y="231775"/>
                </a:cubicBezTo>
                <a:cubicBezTo>
                  <a:pt x="511490" y="253151"/>
                  <a:pt x="487064" y="240632"/>
                  <a:pt x="536575" y="250825"/>
                </a:cubicBezTo>
                <a:cubicBezTo>
                  <a:pt x="559962" y="255640"/>
                  <a:pt x="606425" y="266700"/>
                  <a:pt x="606425" y="266700"/>
                </a:cubicBezTo>
                <a:cubicBezTo>
                  <a:pt x="611717" y="269875"/>
                  <a:pt x="616500" y="274116"/>
                  <a:pt x="622300" y="276225"/>
                </a:cubicBezTo>
                <a:cubicBezTo>
                  <a:pt x="628350" y="278425"/>
                  <a:pt x="635130" y="277741"/>
                  <a:pt x="641350" y="279400"/>
                </a:cubicBezTo>
                <a:cubicBezTo>
                  <a:pt x="651051" y="281987"/>
                  <a:pt x="660400" y="285750"/>
                  <a:pt x="669925" y="288925"/>
                </a:cubicBezTo>
                <a:cubicBezTo>
                  <a:pt x="681655" y="285015"/>
                  <a:pt x="687082" y="282575"/>
                  <a:pt x="701675" y="282575"/>
                </a:cubicBezTo>
                <a:cubicBezTo>
                  <a:pt x="708113" y="282575"/>
                  <a:pt x="714316" y="285140"/>
                  <a:pt x="720725" y="285750"/>
                </a:cubicBezTo>
                <a:cubicBezTo>
                  <a:pt x="739390" y="287528"/>
                  <a:pt x="810021" y="291240"/>
                  <a:pt x="825500" y="292100"/>
                </a:cubicBezTo>
                <a:cubicBezTo>
                  <a:pt x="901700" y="286808"/>
                  <a:pt x="978207" y="284871"/>
                  <a:pt x="1054100" y="276225"/>
                </a:cubicBezTo>
                <a:cubicBezTo>
                  <a:pt x="1062578" y="275259"/>
                  <a:pt x="1068784" y="267517"/>
                  <a:pt x="1076325" y="263525"/>
                </a:cubicBezTo>
                <a:cubicBezTo>
                  <a:pt x="1086782" y="257989"/>
                  <a:pt x="1097835" y="253579"/>
                  <a:pt x="1108075" y="247650"/>
                </a:cubicBezTo>
                <a:cubicBezTo>
                  <a:pt x="1154414" y="220822"/>
                  <a:pt x="1118660" y="234597"/>
                  <a:pt x="1155700" y="222250"/>
                </a:cubicBezTo>
                <a:cubicBezTo>
                  <a:pt x="1160992" y="218017"/>
                  <a:pt x="1166023" y="213436"/>
                  <a:pt x="1171575" y="209550"/>
                </a:cubicBezTo>
                <a:cubicBezTo>
                  <a:pt x="1181542" y="202573"/>
                  <a:pt x="1189575" y="198963"/>
                  <a:pt x="1200150" y="193675"/>
                </a:cubicBezTo>
                <a:cubicBezTo>
                  <a:pt x="1224437" y="163317"/>
                  <a:pt x="1199410" y="191646"/>
                  <a:pt x="1235075" y="161925"/>
                </a:cubicBezTo>
                <a:cubicBezTo>
                  <a:pt x="1240824" y="157134"/>
                  <a:pt x="1245357" y="151022"/>
                  <a:pt x="1250950" y="146050"/>
                </a:cubicBezTo>
                <a:cubicBezTo>
                  <a:pt x="1254905" y="142534"/>
                  <a:pt x="1259554" y="139876"/>
                  <a:pt x="1263650" y="136525"/>
                </a:cubicBezTo>
                <a:cubicBezTo>
                  <a:pt x="1271202" y="130346"/>
                  <a:pt x="1278467" y="123825"/>
                  <a:pt x="1285875" y="117475"/>
                </a:cubicBezTo>
                <a:cubicBezTo>
                  <a:pt x="1287992" y="111125"/>
                  <a:pt x="1289507" y="104542"/>
                  <a:pt x="1292225" y="98425"/>
                </a:cubicBezTo>
                <a:cubicBezTo>
                  <a:pt x="1308638" y="61496"/>
                  <a:pt x="1290171" y="114113"/>
                  <a:pt x="1301750" y="79375"/>
                </a:cubicBezTo>
                <a:cubicBezTo>
                  <a:pt x="1302808" y="65617"/>
                  <a:pt x="1302382" y="51663"/>
                  <a:pt x="1304925" y="38100"/>
                </a:cubicBezTo>
                <a:cubicBezTo>
                  <a:pt x="1305628" y="34349"/>
                  <a:pt x="1308985" y="31628"/>
                  <a:pt x="1311275" y="28575"/>
                </a:cubicBezTo>
                <a:cubicBezTo>
                  <a:pt x="1315341" y="23154"/>
                  <a:pt x="1320944" y="18761"/>
                  <a:pt x="1323975" y="12700"/>
                </a:cubicBezTo>
                <a:cubicBezTo>
                  <a:pt x="1325395" y="9860"/>
                  <a:pt x="1323975" y="6350"/>
                  <a:pt x="1323975" y="3175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D79882-B192-89F8-1D57-D8CE6C84FDE4}"/>
              </a:ext>
            </a:extLst>
          </p:cNvPr>
          <p:cNvSpPr txBox="1"/>
          <p:nvPr/>
        </p:nvSpPr>
        <p:spPr>
          <a:xfrm>
            <a:off x="2425870" y="3473878"/>
            <a:ext cx="3060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Forbidden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(unique shortest paths must use consistent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subpaths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11292-F3C3-4DEE-CA0E-DF804533AED8}"/>
              </a:ext>
            </a:extLst>
          </p:cNvPr>
          <p:cNvSpPr txBox="1"/>
          <p:nvPr/>
        </p:nvSpPr>
        <p:spPr>
          <a:xfrm>
            <a:off x="50404" y="1564018"/>
            <a:ext cx="5291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Independence Lemma: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forbidden patterns in unique edge-disjoint undirected paths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312F22-F6B3-1B2C-438E-52A38CA18374}"/>
                  </a:ext>
                </a:extLst>
              </p:cNvPr>
              <p:cNvSpPr txBox="1"/>
              <p:nvPr/>
            </p:nvSpPr>
            <p:spPr>
              <a:xfrm>
                <a:off x="525952" y="5168327"/>
                <a:ext cx="4815727" cy="1384995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Lemma 1 (Forbidden Subgraphs):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incidence graph of unique edge-disjoint shortest paths in undirected graphs does not have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subgraphs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312F22-F6B3-1B2C-438E-52A38CA18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52" y="5168327"/>
                <a:ext cx="4815727" cy="1384995"/>
              </a:xfrm>
              <a:prstGeom prst="rect">
                <a:avLst/>
              </a:prstGeom>
              <a:blipFill>
                <a:blip r:embed="rId5"/>
                <a:stretch>
                  <a:fillRect l="-626" t="-1695" r="-1752" b="-4661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D1D473-538D-6E9C-972D-5AE6DF257710}"/>
                  </a:ext>
                </a:extLst>
              </p:cNvPr>
              <p:cNvSpPr txBox="1"/>
              <p:nvPr/>
            </p:nvSpPr>
            <p:spPr>
              <a:xfrm>
                <a:off x="6313245" y="5168327"/>
                <a:ext cx="5329050" cy="1423147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Lemma 2 (Extremal Bound):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max possible number of edges in an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)-node bipartite graph without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subgraphs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𝒆</m:t>
                    </m:r>
                    <m:r>
                      <a:rPr lang="en-US" sz="20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  <m:d>
                      <m:dPr>
                        <m:endChr m:val="|"/>
                        <m:ctrlP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𝒏</m:t>
                        </m:r>
                        <m: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𝒑</m:t>
                        </m:r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sub>
                    </m:sSub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  <m:r>
                      <a:rPr lang="en-US" sz="20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𝚯</m:t>
                    </m:r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𝐦𝐢𝐧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sSup>
                              <m:sSupPr>
                                <m:ctrlPr>
                                  <a:rPr lang="en-US" sz="2000" b="1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p>
                                <m:r>
                                  <a:rPr lang="en-US" sz="2000" b="1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1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000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p>
                                <m: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0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d>
                      </m:e>
                    </m:func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000" b="1" i="1" dirty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D1D473-538D-6E9C-972D-5AE6DF257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245" y="5168327"/>
                <a:ext cx="5329050" cy="1423147"/>
              </a:xfrm>
              <a:prstGeom prst="rect">
                <a:avLst/>
              </a:prstGeom>
              <a:blipFill>
                <a:blip r:embed="rId6"/>
                <a:stretch>
                  <a:fillRect t="-1653" b="-3719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itle 1">
                <a:extLst>
                  <a:ext uri="{FF2B5EF4-FFF2-40B4-BE49-F238E27FC236}">
                    <a16:creationId xmlns:a16="http://schemas.microsoft.com/office/drawing/2014/main" id="{403D28C5-E8C0-C73C-2CAB-E9AACD005C8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 (Undirected)</a:t>
                </a:r>
              </a:p>
            </p:txBody>
          </p:sp>
        </mc:Choice>
        <mc:Fallback xmlns="">
          <p:sp>
            <p:nvSpPr>
              <p:cNvPr id="48" name="Title 1">
                <a:extLst>
                  <a:ext uri="{FF2B5EF4-FFF2-40B4-BE49-F238E27FC236}">
                    <a16:creationId xmlns:a16="http://schemas.microsoft.com/office/drawing/2014/main" id="{403D28C5-E8C0-C73C-2CAB-E9AACD005C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040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8" grpId="0" animBg="1"/>
      <p:bldP spid="32" grpId="0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B088F53-87A9-4433-816F-34F96B289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72" y="469636"/>
            <a:ext cx="11080748" cy="447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area of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graph metric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sparsification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goal is to prove theorems of the form: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F7967E-F867-BEF5-7D1A-40A4018E3869}"/>
                  </a:ext>
                </a:extLst>
              </p:cNvPr>
              <p:cNvSpPr txBox="1"/>
              <p:nvPr/>
            </p:nvSpPr>
            <p:spPr>
              <a:xfrm>
                <a:off x="1488353" y="901813"/>
                <a:ext cx="8998986" cy="707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every graph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there is a graph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that 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“approximately”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preserves certain distance/reachability information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and also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guaranteed to be </a:t>
                </a:r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“small.”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F7967E-F867-BEF5-7D1A-40A4018E3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353" y="901813"/>
                <a:ext cx="8998986" cy="707886"/>
              </a:xfrm>
              <a:prstGeom prst="rect">
                <a:avLst/>
              </a:prstGeom>
              <a:blipFill>
                <a:blip r:embed="rId3"/>
                <a:stretch>
                  <a:fillRect l="-609" t="-4237" b="-135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Content Placeholder 5">
            <a:extLst>
              <a:ext uri="{FF2B5EF4-FFF2-40B4-BE49-F238E27FC236}">
                <a16:creationId xmlns:a16="http://schemas.microsoft.com/office/drawing/2014/main" id="{7787294A-8704-2A92-B356-BE9C400A8D26}"/>
              </a:ext>
            </a:extLst>
          </p:cNvPr>
          <p:cNvSpPr txBox="1">
            <a:spLocks/>
          </p:cNvSpPr>
          <p:nvPr/>
        </p:nvSpPr>
        <p:spPr>
          <a:xfrm>
            <a:off x="2360189" y="1768979"/>
            <a:ext cx="8130477" cy="1866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2FFA64-799A-F78D-FE50-B5FD754C3CB8}"/>
              </a:ext>
            </a:extLst>
          </p:cNvPr>
          <p:cNvGrpSpPr/>
          <p:nvPr/>
        </p:nvGrpSpPr>
        <p:grpSpPr>
          <a:xfrm>
            <a:off x="1624193" y="1872599"/>
            <a:ext cx="956428" cy="1298416"/>
            <a:chOff x="2893911" y="2742902"/>
            <a:chExt cx="2521009" cy="352705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578634-5075-49A6-EAE9-3BF2624E4009}"/>
                </a:ext>
              </a:extLst>
            </p:cNvPr>
            <p:cNvSpPr/>
            <p:nvPr/>
          </p:nvSpPr>
          <p:spPr>
            <a:xfrm>
              <a:off x="2893911" y="4340032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216A4C4-C1B8-3EFC-AD00-73B695265B6C}"/>
                </a:ext>
              </a:extLst>
            </p:cNvPr>
            <p:cNvSpPr/>
            <p:nvPr/>
          </p:nvSpPr>
          <p:spPr>
            <a:xfrm>
              <a:off x="3880989" y="3689549"/>
              <a:ext cx="327550" cy="3471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F7D2E61-D2B6-4531-B38D-5DE7416BB6D1}"/>
                </a:ext>
              </a:extLst>
            </p:cNvPr>
            <p:cNvSpPr/>
            <p:nvPr/>
          </p:nvSpPr>
          <p:spPr>
            <a:xfrm>
              <a:off x="3984924" y="4932542"/>
              <a:ext cx="196554" cy="20510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B5C784-68A4-AFD9-CD84-B5BAD04187D1}"/>
                </a:ext>
              </a:extLst>
            </p:cNvPr>
            <p:cNvSpPr/>
            <p:nvPr/>
          </p:nvSpPr>
          <p:spPr>
            <a:xfrm>
              <a:off x="5068815" y="4340032"/>
              <a:ext cx="196554" cy="205100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7D9E8D0-49D7-3F77-7D6C-99E8F21AA3AF}"/>
                </a:ext>
              </a:extLst>
            </p:cNvPr>
            <p:cNvSpPr/>
            <p:nvPr/>
          </p:nvSpPr>
          <p:spPr>
            <a:xfrm>
              <a:off x="5218366" y="5364103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EBAB7EB-06DD-FB46-0E5C-E1F380631E64}"/>
                </a:ext>
              </a:extLst>
            </p:cNvPr>
            <p:cNvSpPr/>
            <p:nvPr/>
          </p:nvSpPr>
          <p:spPr>
            <a:xfrm>
              <a:off x="3090465" y="5656084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652CBA9-17D9-3E84-45B7-D90CF1A0A1D5}"/>
                </a:ext>
              </a:extLst>
            </p:cNvPr>
            <p:cNvSpPr/>
            <p:nvPr/>
          </p:nvSpPr>
          <p:spPr>
            <a:xfrm>
              <a:off x="4208540" y="6064857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F1159DE-0221-E7BE-5447-2176AEBF5A9C}"/>
                </a:ext>
              </a:extLst>
            </p:cNvPr>
            <p:cNvCxnSpPr>
              <a:cxnSpLocks/>
              <a:stCxn id="15" idx="6"/>
              <a:endCxn id="16" idx="3"/>
            </p:cNvCxnSpPr>
            <p:nvPr/>
          </p:nvCxnSpPr>
          <p:spPr>
            <a:xfrm flipV="1">
              <a:off x="3090465" y="3985827"/>
              <a:ext cx="838492" cy="4567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35577A7-25D4-B636-42CF-DE5B74617008}"/>
                </a:ext>
              </a:extLst>
            </p:cNvPr>
            <p:cNvCxnSpPr>
              <a:cxnSpLocks/>
              <a:stCxn id="15" idx="4"/>
              <a:endCxn id="21" idx="0"/>
            </p:cNvCxnSpPr>
            <p:nvPr/>
          </p:nvCxnSpPr>
          <p:spPr>
            <a:xfrm>
              <a:off x="2992188" y="4545132"/>
              <a:ext cx="196554" cy="11109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2DB4BA-1B7A-B630-1F62-2F020DD8CD10}"/>
                </a:ext>
              </a:extLst>
            </p:cNvPr>
            <p:cNvCxnSpPr>
              <a:cxnSpLocks/>
              <a:stCxn id="21" idx="6"/>
              <a:endCxn id="22" idx="2"/>
            </p:cNvCxnSpPr>
            <p:nvPr/>
          </p:nvCxnSpPr>
          <p:spPr>
            <a:xfrm>
              <a:off x="3287019" y="5758634"/>
              <a:ext cx="921521" cy="4087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EEEF26-99B9-D0A7-5F98-169BBBFB0FA0}"/>
                </a:ext>
              </a:extLst>
            </p:cNvPr>
            <p:cNvCxnSpPr>
              <a:cxnSpLocks/>
              <a:stCxn id="22" idx="7"/>
              <a:endCxn id="20" idx="3"/>
            </p:cNvCxnSpPr>
            <p:nvPr/>
          </p:nvCxnSpPr>
          <p:spPr>
            <a:xfrm flipV="1">
              <a:off x="4376309" y="5539167"/>
              <a:ext cx="870842" cy="5557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FCA2FA-46F5-BC1B-C0EA-52F668A4E9FC}"/>
                </a:ext>
              </a:extLst>
            </p:cNvPr>
            <p:cNvCxnSpPr>
              <a:cxnSpLocks/>
              <a:stCxn id="19" idx="4"/>
              <a:endCxn id="20" idx="0"/>
            </p:cNvCxnSpPr>
            <p:nvPr/>
          </p:nvCxnSpPr>
          <p:spPr>
            <a:xfrm>
              <a:off x="5167092" y="4545132"/>
              <a:ext cx="149551" cy="8189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8218AA2-C96D-31AF-BA6F-A86A02DD4B74}"/>
                </a:ext>
              </a:extLst>
            </p:cNvPr>
            <p:cNvCxnSpPr>
              <a:cxnSpLocks/>
              <a:stCxn id="16" idx="6"/>
              <a:endCxn id="19" idx="2"/>
            </p:cNvCxnSpPr>
            <p:nvPr/>
          </p:nvCxnSpPr>
          <p:spPr>
            <a:xfrm>
              <a:off x="4208540" y="3863105"/>
              <a:ext cx="860276" cy="5794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F3B2556-A767-75D1-5FAF-B07CD6FD219C}"/>
                </a:ext>
              </a:extLst>
            </p:cNvPr>
            <p:cNvCxnSpPr>
              <a:cxnSpLocks/>
              <a:stCxn id="16" idx="4"/>
              <a:endCxn id="18" idx="0"/>
            </p:cNvCxnSpPr>
            <p:nvPr/>
          </p:nvCxnSpPr>
          <p:spPr>
            <a:xfrm>
              <a:off x="4044765" y="4036661"/>
              <a:ext cx="38436" cy="8958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0A38935-C01B-AE35-F0D8-4B68A4A90D7D}"/>
                </a:ext>
              </a:extLst>
            </p:cNvPr>
            <p:cNvCxnSpPr>
              <a:cxnSpLocks/>
              <a:stCxn id="22" idx="1"/>
              <a:endCxn id="18" idx="4"/>
            </p:cNvCxnSpPr>
            <p:nvPr/>
          </p:nvCxnSpPr>
          <p:spPr>
            <a:xfrm flipH="1" flipV="1">
              <a:off x="4083201" y="5137642"/>
              <a:ext cx="154124" cy="957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1994651-DBB4-DD0A-4F7D-E23904979FEC}"/>
                </a:ext>
              </a:extLst>
            </p:cNvPr>
            <p:cNvCxnSpPr>
              <a:cxnSpLocks/>
              <a:stCxn id="20" idx="2"/>
              <a:endCxn id="18" idx="6"/>
            </p:cNvCxnSpPr>
            <p:nvPr/>
          </p:nvCxnSpPr>
          <p:spPr>
            <a:xfrm flipH="1" flipV="1">
              <a:off x="4181478" y="5035092"/>
              <a:ext cx="1036888" cy="4315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B11F25-D2EB-FD79-4A64-79FC5C91E5AE}"/>
                </a:ext>
              </a:extLst>
            </p:cNvPr>
            <p:cNvSpPr txBox="1"/>
            <p:nvPr/>
          </p:nvSpPr>
          <p:spPr>
            <a:xfrm>
              <a:off x="3779929" y="2742902"/>
              <a:ext cx="752949" cy="1086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7A89062-AC46-9552-4A0A-314DC59C909F}"/>
              </a:ext>
            </a:extLst>
          </p:cNvPr>
          <p:cNvGrpSpPr/>
          <p:nvPr/>
        </p:nvGrpSpPr>
        <p:grpSpPr>
          <a:xfrm>
            <a:off x="9302337" y="1941223"/>
            <a:ext cx="1122560" cy="1445670"/>
            <a:chOff x="7203839" y="2821834"/>
            <a:chExt cx="2521009" cy="344812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830CB67-EED8-2239-FC5A-9DB8B2B74224}"/>
                </a:ext>
              </a:extLst>
            </p:cNvPr>
            <p:cNvSpPr/>
            <p:nvPr/>
          </p:nvSpPr>
          <p:spPr>
            <a:xfrm>
              <a:off x="7203839" y="4340032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7E8D0F2-75F1-C01C-0CB8-CDCE0A4D13B8}"/>
                </a:ext>
              </a:extLst>
            </p:cNvPr>
            <p:cNvSpPr/>
            <p:nvPr/>
          </p:nvSpPr>
          <p:spPr>
            <a:xfrm>
              <a:off x="8179889" y="3682800"/>
              <a:ext cx="338582" cy="35385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897FD2E-CB1F-D2FC-0DD3-86D1D7D8255E}"/>
                </a:ext>
              </a:extLst>
            </p:cNvPr>
            <p:cNvSpPr/>
            <p:nvPr/>
          </p:nvSpPr>
          <p:spPr>
            <a:xfrm>
              <a:off x="8294852" y="4932542"/>
              <a:ext cx="196554" cy="20510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17AF5E6-495D-F20B-0DAB-C1E06A4338F6}"/>
                </a:ext>
              </a:extLst>
            </p:cNvPr>
            <p:cNvSpPr/>
            <p:nvPr/>
          </p:nvSpPr>
          <p:spPr>
            <a:xfrm>
              <a:off x="9378743" y="4340032"/>
              <a:ext cx="196554" cy="205100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A569789-D102-B3A7-F9D1-E7329F00EA7E}"/>
                </a:ext>
              </a:extLst>
            </p:cNvPr>
            <p:cNvSpPr/>
            <p:nvPr/>
          </p:nvSpPr>
          <p:spPr>
            <a:xfrm>
              <a:off x="9528294" y="5364103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02763C3-1979-E576-C068-92D8BB859DDA}"/>
                </a:ext>
              </a:extLst>
            </p:cNvPr>
            <p:cNvSpPr/>
            <p:nvPr/>
          </p:nvSpPr>
          <p:spPr>
            <a:xfrm>
              <a:off x="7400393" y="5656084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4D67EB8-8A29-6A86-5454-7A6DCF8A05A8}"/>
                </a:ext>
              </a:extLst>
            </p:cNvPr>
            <p:cNvSpPr/>
            <p:nvPr/>
          </p:nvSpPr>
          <p:spPr>
            <a:xfrm>
              <a:off x="8518468" y="6064857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B558193-788F-A274-6FEF-16C95702ADDD}"/>
                </a:ext>
              </a:extLst>
            </p:cNvPr>
            <p:cNvCxnSpPr>
              <a:cxnSpLocks/>
              <a:stCxn id="34" idx="6"/>
              <a:endCxn id="35" idx="3"/>
            </p:cNvCxnSpPr>
            <p:nvPr/>
          </p:nvCxnSpPr>
          <p:spPr>
            <a:xfrm flipV="1">
              <a:off x="7400393" y="3984837"/>
              <a:ext cx="829079" cy="45774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6A8CDE0-934C-B7AA-4C4F-283E574A8347}"/>
                </a:ext>
              </a:extLst>
            </p:cNvPr>
            <p:cNvCxnSpPr>
              <a:cxnSpLocks/>
              <a:stCxn id="34" idx="4"/>
              <a:endCxn id="39" idx="0"/>
            </p:cNvCxnSpPr>
            <p:nvPr/>
          </p:nvCxnSpPr>
          <p:spPr>
            <a:xfrm>
              <a:off x="7302116" y="4545132"/>
              <a:ext cx="196554" cy="111095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9D8209C-1EA9-C70C-1B64-19F676E0AFEC}"/>
                </a:ext>
              </a:extLst>
            </p:cNvPr>
            <p:cNvCxnSpPr>
              <a:cxnSpLocks/>
              <a:stCxn id="39" idx="6"/>
              <a:endCxn id="40" idx="2"/>
            </p:cNvCxnSpPr>
            <p:nvPr/>
          </p:nvCxnSpPr>
          <p:spPr>
            <a:xfrm>
              <a:off x="7596947" y="5758634"/>
              <a:ext cx="921521" cy="408773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0A48204-E7F4-53DB-CE7D-C979C36957C1}"/>
                </a:ext>
              </a:extLst>
            </p:cNvPr>
            <p:cNvCxnSpPr>
              <a:cxnSpLocks/>
              <a:stCxn id="40" idx="7"/>
              <a:endCxn id="38" idx="3"/>
            </p:cNvCxnSpPr>
            <p:nvPr/>
          </p:nvCxnSpPr>
          <p:spPr>
            <a:xfrm flipV="1">
              <a:off x="8686237" y="5539167"/>
              <a:ext cx="870842" cy="555726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D5B2EB4-0C27-436F-9F9D-01CB458FFAF0}"/>
                </a:ext>
              </a:extLst>
            </p:cNvPr>
            <p:cNvCxnSpPr>
              <a:cxnSpLocks/>
              <a:stCxn id="37" idx="4"/>
              <a:endCxn id="38" idx="0"/>
            </p:cNvCxnSpPr>
            <p:nvPr/>
          </p:nvCxnSpPr>
          <p:spPr>
            <a:xfrm>
              <a:off x="9477020" y="4545132"/>
              <a:ext cx="149551" cy="818971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F9AFD43-47A6-1761-542E-A8FF28197F21}"/>
                </a:ext>
              </a:extLst>
            </p:cNvPr>
            <p:cNvCxnSpPr>
              <a:cxnSpLocks/>
              <a:stCxn id="35" idx="6"/>
              <a:endCxn id="37" idx="2"/>
            </p:cNvCxnSpPr>
            <p:nvPr/>
          </p:nvCxnSpPr>
          <p:spPr>
            <a:xfrm>
              <a:off x="8518471" y="3859730"/>
              <a:ext cx="860272" cy="58285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69C843-ABC8-56CA-F21F-D778915F19C6}"/>
                </a:ext>
              </a:extLst>
            </p:cNvPr>
            <p:cNvCxnSpPr>
              <a:cxnSpLocks/>
              <a:stCxn id="35" idx="4"/>
              <a:endCxn id="36" idx="0"/>
            </p:cNvCxnSpPr>
            <p:nvPr/>
          </p:nvCxnSpPr>
          <p:spPr>
            <a:xfrm>
              <a:off x="8349180" y="4036659"/>
              <a:ext cx="43950" cy="89588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94469B6-734D-EB15-B31D-B2E9C53C2E67}"/>
                </a:ext>
              </a:extLst>
            </p:cNvPr>
            <p:cNvCxnSpPr>
              <a:cxnSpLocks/>
              <a:stCxn id="40" idx="1"/>
              <a:endCxn id="36" idx="4"/>
            </p:cNvCxnSpPr>
            <p:nvPr/>
          </p:nvCxnSpPr>
          <p:spPr>
            <a:xfrm flipH="1" flipV="1">
              <a:off x="8393129" y="5137642"/>
              <a:ext cx="154124" cy="95725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638AE6C-8C96-2311-8FE4-FE52523DFF3C}"/>
                </a:ext>
              </a:extLst>
            </p:cNvPr>
            <p:cNvCxnSpPr>
              <a:cxnSpLocks/>
              <a:stCxn id="38" idx="2"/>
              <a:endCxn id="36" idx="6"/>
            </p:cNvCxnSpPr>
            <p:nvPr/>
          </p:nvCxnSpPr>
          <p:spPr>
            <a:xfrm flipH="1" flipV="1">
              <a:off x="8491406" y="5035092"/>
              <a:ext cx="1036888" cy="43156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885101E-248B-ACE2-213F-B32D0949986E}"/>
                </a:ext>
              </a:extLst>
            </p:cNvPr>
            <p:cNvSpPr txBox="1"/>
            <p:nvPr/>
          </p:nvSpPr>
          <p:spPr>
            <a:xfrm>
              <a:off x="8109074" y="2821834"/>
              <a:ext cx="641517" cy="954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7049B37-3421-9214-B034-37E7B48374EC}"/>
                  </a:ext>
                </a:extLst>
              </p:cNvPr>
              <p:cNvSpPr txBox="1"/>
              <p:nvPr/>
            </p:nvSpPr>
            <p:spPr>
              <a:xfrm>
                <a:off x="3643413" y="1933394"/>
                <a:ext cx="492257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(Example) 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𝒔</m:t>
                        </m:r>
                      </m:e>
                    </m:d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𝑽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distance preservers: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same distances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any other node.</a:t>
                </a:r>
              </a:p>
              <a:p>
                <a:pPr algn="ctr"/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Can always construct one on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≤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𝒏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𝟏</m:t>
                    </m:r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edges</a:t>
                </a:r>
                <a:endParaRPr lang="en-US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7049B37-3421-9214-B034-37E7B4837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413" y="1933394"/>
                <a:ext cx="4922571" cy="1631216"/>
              </a:xfrm>
              <a:prstGeom prst="rect">
                <a:avLst/>
              </a:prstGeom>
              <a:blipFill>
                <a:blip r:embed="rId4"/>
                <a:stretch>
                  <a:fillRect t="-1866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B2F9507-E75B-EADB-3306-5DCB0D92086A}"/>
              </a:ext>
            </a:extLst>
          </p:cNvPr>
          <p:cNvCxnSpPr>
            <a:cxnSpLocks/>
          </p:cNvCxnSpPr>
          <p:nvPr/>
        </p:nvCxnSpPr>
        <p:spPr>
          <a:xfrm flipH="1" flipV="1">
            <a:off x="2790851" y="2701975"/>
            <a:ext cx="811156" cy="1134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EABF3E1-5020-84E7-0DA2-50B8B080129E}"/>
              </a:ext>
            </a:extLst>
          </p:cNvPr>
          <p:cNvCxnSpPr>
            <a:cxnSpLocks/>
          </p:cNvCxnSpPr>
          <p:nvPr/>
        </p:nvCxnSpPr>
        <p:spPr>
          <a:xfrm flipV="1">
            <a:off x="8381316" y="2664058"/>
            <a:ext cx="694693" cy="1134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522B507-AB79-034C-BB1D-092E90FEA247}"/>
                  </a:ext>
                </a:extLst>
              </p:cNvPr>
              <p:cNvSpPr txBox="1"/>
              <p:nvPr/>
            </p:nvSpPr>
            <p:spPr>
              <a:xfrm>
                <a:off x="10010632" y="2446762"/>
                <a:ext cx="17175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522B507-AB79-034C-BB1D-092E90FEA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632" y="2446762"/>
                <a:ext cx="1717502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B975CC6-FB8E-0C9A-4440-EC162A8FBAD3}"/>
                  </a:ext>
                </a:extLst>
              </p:cNvPr>
              <p:cNvSpPr txBox="1"/>
              <p:nvPr/>
            </p:nvSpPr>
            <p:spPr>
              <a:xfrm>
                <a:off x="717024" y="2390898"/>
                <a:ext cx="5992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B975CC6-FB8E-0C9A-4440-EC162A8FB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24" y="2390898"/>
                <a:ext cx="599267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B67329-107A-4F8B-8D59-34B54805B819}"/>
                  </a:ext>
                </a:extLst>
              </p:cNvPr>
              <p:cNvSpPr txBox="1"/>
              <p:nvPr/>
            </p:nvSpPr>
            <p:spPr>
              <a:xfrm>
                <a:off x="696685" y="4366410"/>
                <a:ext cx="11341509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Graph metric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sparsifiers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were implicitly studied through the ‘60s-’90s, then abstracted through the 90’s, for:</a:t>
                </a:r>
              </a:p>
              <a:p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Algorithmic Preprocessing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Run fast algorithms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instead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𝐺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at price of small error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Network design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Build/store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instead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𝐺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which is cheaper but roughly as good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Distributed protocols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Dedicate the edges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pass some kind of information around the communication network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𝐺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(such as clock time)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B67329-107A-4F8B-8D59-34B54805B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85" y="4366410"/>
                <a:ext cx="11341509" cy="1938992"/>
              </a:xfrm>
              <a:prstGeom prst="rect">
                <a:avLst/>
              </a:prstGeom>
              <a:blipFill>
                <a:blip r:embed="rId7"/>
                <a:stretch>
                  <a:fillRect l="-537" t="-1572" r="-107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78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  <p:bldP spid="56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6B0FB-7F10-25F6-9A66-105C1F7D4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7437BD-7A2D-6CE4-E3FD-E5286277D2A0}"/>
              </a:ext>
            </a:extLst>
          </p:cNvPr>
          <p:cNvCxnSpPr>
            <a:cxnSpLocks/>
          </p:cNvCxnSpPr>
          <p:nvPr/>
        </p:nvCxnSpPr>
        <p:spPr>
          <a:xfrm flipV="1">
            <a:off x="4549213" y="5104114"/>
            <a:ext cx="3480619" cy="5076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1937EA4-967B-ED53-EDAA-595217BA6D93}"/>
                  </a:ext>
                </a:extLst>
              </p:cNvPr>
              <p:cNvSpPr/>
              <p:nvPr/>
            </p:nvSpPr>
            <p:spPr>
              <a:xfrm>
                <a:off x="8765048" y="4181860"/>
                <a:ext cx="587828" cy="16312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1937EA4-967B-ED53-EDAA-595217BA6D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5048" y="4181860"/>
                <a:ext cx="587828" cy="163121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9C663F6-A18E-A8DA-118A-DE5AB0F26363}"/>
                  </a:ext>
                </a:extLst>
              </p:cNvPr>
              <p:cNvSpPr/>
              <p:nvPr/>
            </p:nvSpPr>
            <p:spPr>
              <a:xfrm>
                <a:off x="10278729" y="4063579"/>
                <a:ext cx="587828" cy="179810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9C663F6-A18E-A8DA-118A-DE5AB0F263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8729" y="4063579"/>
                <a:ext cx="587828" cy="179810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7AD76458-A07A-6521-52FB-EA1AF0768638}"/>
              </a:ext>
            </a:extLst>
          </p:cNvPr>
          <p:cNvSpPr/>
          <p:nvPr/>
        </p:nvSpPr>
        <p:spPr>
          <a:xfrm>
            <a:off x="9009000" y="4505037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75CB77-92D7-F4F3-ACA1-4319E38842B0}"/>
              </a:ext>
            </a:extLst>
          </p:cNvPr>
          <p:cNvSpPr/>
          <p:nvPr/>
        </p:nvSpPr>
        <p:spPr>
          <a:xfrm>
            <a:off x="10393891" y="4340599"/>
            <a:ext cx="185058" cy="16765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CEBADFA-2D9F-20C2-47EF-FB8FE9BD4169}"/>
              </a:ext>
            </a:extLst>
          </p:cNvPr>
          <p:cNvSpPr/>
          <p:nvPr/>
        </p:nvSpPr>
        <p:spPr>
          <a:xfrm>
            <a:off x="10366790" y="5202029"/>
            <a:ext cx="185058" cy="167653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DB2C31-62AA-2BC1-2C6C-A46C1BB5C61C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9244020" y="5285856"/>
            <a:ext cx="112277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754421-698D-33D8-9986-AC9EE1E45C15}"/>
              </a:ext>
            </a:extLst>
          </p:cNvPr>
          <p:cNvCxnSpPr>
            <a:cxnSpLocks/>
            <a:endCxn id="22" idx="3"/>
          </p:cNvCxnSpPr>
          <p:nvPr/>
        </p:nvCxnSpPr>
        <p:spPr>
          <a:xfrm flipV="1">
            <a:off x="9244020" y="4483700"/>
            <a:ext cx="1176972" cy="8021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171895B-6728-BB52-5CF4-F9031E651158}"/>
              </a:ext>
            </a:extLst>
          </p:cNvPr>
          <p:cNvCxnSpPr>
            <a:cxnSpLocks/>
            <a:stCxn id="20" idx="6"/>
            <a:endCxn id="22" idx="2"/>
          </p:cNvCxnSpPr>
          <p:nvPr/>
        </p:nvCxnSpPr>
        <p:spPr>
          <a:xfrm flipV="1">
            <a:off x="9194058" y="4424426"/>
            <a:ext cx="1199833" cy="1644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08D027-94F6-CF22-228D-4342FF064786}"/>
              </a:ext>
            </a:extLst>
          </p:cNvPr>
          <p:cNvCxnSpPr>
            <a:cxnSpLocks/>
            <a:stCxn id="20" idx="5"/>
            <a:endCxn id="23" idx="1"/>
          </p:cNvCxnSpPr>
          <p:nvPr/>
        </p:nvCxnSpPr>
        <p:spPr>
          <a:xfrm>
            <a:off x="9166957" y="4648138"/>
            <a:ext cx="1226934" cy="5784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B241176-343F-F617-45C0-E5F25DEBAFD0}"/>
              </a:ext>
            </a:extLst>
          </p:cNvPr>
          <p:cNvSpPr txBox="1"/>
          <p:nvPr/>
        </p:nvSpPr>
        <p:spPr>
          <a:xfrm>
            <a:off x="7952155" y="3522907"/>
            <a:ext cx="36565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Incidence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483D8E3-C135-B89A-CF6C-540B25EE6AC1}"/>
                  </a:ext>
                </a:extLst>
              </p:cNvPr>
              <p:cNvSpPr txBox="1"/>
              <p:nvPr/>
            </p:nvSpPr>
            <p:spPr>
              <a:xfrm>
                <a:off x="9094539" y="5909400"/>
                <a:ext cx="1424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s allowed!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483D8E3-C135-B89A-CF6C-540B25EE6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539" y="5909400"/>
                <a:ext cx="1424942" cy="369332"/>
              </a:xfrm>
              <a:prstGeom prst="rect">
                <a:avLst/>
              </a:prstGeom>
              <a:blipFill>
                <a:blip r:embed="rId4"/>
                <a:stretch>
                  <a:fillRect t="-6557" r="-3419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D77BFC3-0D8B-CF4B-188A-E6C20ACF5391}"/>
              </a:ext>
            </a:extLst>
          </p:cNvPr>
          <p:cNvSpPr txBox="1"/>
          <p:nvPr/>
        </p:nvSpPr>
        <p:spPr>
          <a:xfrm>
            <a:off x="889650" y="1901306"/>
            <a:ext cx="102417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Independence Lemma: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we may assume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unique edge-disjoint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shortest paths in the input graph.</a:t>
            </a:r>
          </a:p>
          <a:p>
            <a:pPr marL="0" indent="0" algn="ctr"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However, the same proof does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work in the directed setting.  Why not?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2E524C-189C-B22B-844A-729FC532DD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54347" y="130223"/>
                <a:ext cx="7831384" cy="1361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400" b="1" dirty="0"/>
                  <a:t>Theorem</a:t>
                </a:r>
                <a:r>
                  <a:rPr lang="en-US" sz="2400" dirty="0"/>
                  <a:t>: </a:t>
                </a: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</a:rPr>
                  <a:t>(Coppersmith Elkin ’06, B. ‘18)</a:t>
                </a:r>
                <a:endParaRPr lang="en-US" sz="1800" i="1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000" dirty="0">
                    <a:latin typeface="Cambria Math" panose="02040503050406030204" pitchFamily="18" charset="0"/>
                  </a:rPr>
                  <a:t>Every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000" dirty="0"/>
                  <a:t>-node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directed</a:t>
                </a:r>
                <a:r>
                  <a:rPr lang="en-US" sz="2000" b="1" dirty="0"/>
                  <a:t> </a:t>
                </a:r>
                <a:r>
                  <a:rPr lang="en-US" sz="2000" dirty="0"/>
                  <a:t>graph has a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000" dirty="0"/>
                  <a:t>-distance preserver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/>
                  <a:t> of size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d>
                      </m:e>
                    </m:d>
                    <m:r>
                      <a:rPr lang="en-U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20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d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2E524C-189C-B22B-844A-729FC532D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347" y="130223"/>
                <a:ext cx="7831384" cy="1361886"/>
              </a:xfrm>
              <a:prstGeom prst="rect">
                <a:avLst/>
              </a:prstGeom>
              <a:blipFill>
                <a:blip r:embed="rId5"/>
                <a:stretch>
                  <a:fillRect t="-531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D8AEDA80-7B5F-33D2-4644-6D701CA7D4B0}"/>
              </a:ext>
            </a:extLst>
          </p:cNvPr>
          <p:cNvSpPr/>
          <p:nvPr/>
        </p:nvSpPr>
        <p:spPr>
          <a:xfrm>
            <a:off x="1737533" y="5026102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5CD94EA-805A-72E0-0710-EF83E8EDF070}"/>
              </a:ext>
            </a:extLst>
          </p:cNvPr>
          <p:cNvSpPr/>
          <p:nvPr/>
        </p:nvSpPr>
        <p:spPr>
          <a:xfrm>
            <a:off x="3012137" y="5026101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5FDE070-FA24-6221-D42A-BD95A7DB07A2}"/>
              </a:ext>
            </a:extLst>
          </p:cNvPr>
          <p:cNvSpPr/>
          <p:nvPr/>
        </p:nvSpPr>
        <p:spPr>
          <a:xfrm>
            <a:off x="2484000" y="4739635"/>
            <a:ext cx="587828" cy="330200"/>
          </a:xfrm>
          <a:custGeom>
            <a:avLst/>
            <a:gdLst>
              <a:gd name="connsiteX0" fmla="*/ 0 w 1302092"/>
              <a:gd name="connsiteY0" fmla="*/ 330200 h 330200"/>
              <a:gd name="connsiteX1" fmla="*/ 15875 w 1302092"/>
              <a:gd name="connsiteY1" fmla="*/ 317500 h 330200"/>
              <a:gd name="connsiteX2" fmla="*/ 41275 w 1302092"/>
              <a:gd name="connsiteY2" fmla="*/ 292100 h 330200"/>
              <a:gd name="connsiteX3" fmla="*/ 57150 w 1302092"/>
              <a:gd name="connsiteY3" fmla="*/ 279400 h 330200"/>
              <a:gd name="connsiteX4" fmla="*/ 76200 w 1302092"/>
              <a:gd name="connsiteY4" fmla="*/ 266700 h 330200"/>
              <a:gd name="connsiteX5" fmla="*/ 95250 w 1302092"/>
              <a:gd name="connsiteY5" fmla="*/ 244475 h 330200"/>
              <a:gd name="connsiteX6" fmla="*/ 111125 w 1302092"/>
              <a:gd name="connsiteY6" fmla="*/ 238125 h 330200"/>
              <a:gd name="connsiteX7" fmla="*/ 123825 w 1302092"/>
              <a:gd name="connsiteY7" fmla="*/ 228600 h 330200"/>
              <a:gd name="connsiteX8" fmla="*/ 152400 w 1302092"/>
              <a:gd name="connsiteY8" fmla="*/ 193675 h 330200"/>
              <a:gd name="connsiteX9" fmla="*/ 168275 w 1302092"/>
              <a:gd name="connsiteY9" fmla="*/ 177800 h 330200"/>
              <a:gd name="connsiteX10" fmla="*/ 180975 w 1302092"/>
              <a:gd name="connsiteY10" fmla="*/ 161925 h 330200"/>
              <a:gd name="connsiteX11" fmla="*/ 200025 w 1302092"/>
              <a:gd name="connsiteY11" fmla="*/ 149225 h 330200"/>
              <a:gd name="connsiteX12" fmla="*/ 260350 w 1302092"/>
              <a:gd name="connsiteY12" fmla="*/ 107950 h 330200"/>
              <a:gd name="connsiteX13" fmla="*/ 288925 w 1302092"/>
              <a:gd name="connsiteY13" fmla="*/ 98425 h 330200"/>
              <a:gd name="connsiteX14" fmla="*/ 323850 w 1302092"/>
              <a:gd name="connsiteY14" fmla="*/ 79375 h 330200"/>
              <a:gd name="connsiteX15" fmla="*/ 377825 w 1302092"/>
              <a:gd name="connsiteY15" fmla="*/ 66675 h 330200"/>
              <a:gd name="connsiteX16" fmla="*/ 431800 w 1302092"/>
              <a:gd name="connsiteY16" fmla="*/ 57150 h 330200"/>
              <a:gd name="connsiteX17" fmla="*/ 447675 w 1302092"/>
              <a:gd name="connsiteY17" fmla="*/ 50800 h 330200"/>
              <a:gd name="connsiteX18" fmla="*/ 514350 w 1302092"/>
              <a:gd name="connsiteY18" fmla="*/ 41275 h 330200"/>
              <a:gd name="connsiteX19" fmla="*/ 530225 w 1302092"/>
              <a:gd name="connsiteY19" fmla="*/ 34925 h 330200"/>
              <a:gd name="connsiteX20" fmla="*/ 552450 w 1302092"/>
              <a:gd name="connsiteY20" fmla="*/ 22225 h 330200"/>
              <a:gd name="connsiteX21" fmla="*/ 587375 w 1302092"/>
              <a:gd name="connsiteY21" fmla="*/ 15875 h 330200"/>
              <a:gd name="connsiteX22" fmla="*/ 631825 w 1302092"/>
              <a:gd name="connsiteY22" fmla="*/ 9525 h 330200"/>
              <a:gd name="connsiteX23" fmla="*/ 663575 w 1302092"/>
              <a:gd name="connsiteY23" fmla="*/ 6350 h 330200"/>
              <a:gd name="connsiteX24" fmla="*/ 695325 w 1302092"/>
              <a:gd name="connsiteY24" fmla="*/ 0 h 330200"/>
              <a:gd name="connsiteX25" fmla="*/ 844550 w 1302092"/>
              <a:gd name="connsiteY25" fmla="*/ 6350 h 330200"/>
              <a:gd name="connsiteX26" fmla="*/ 927100 w 1302092"/>
              <a:gd name="connsiteY26" fmla="*/ 31750 h 330200"/>
              <a:gd name="connsiteX27" fmla="*/ 971550 w 1302092"/>
              <a:gd name="connsiteY27" fmla="*/ 41275 h 330200"/>
              <a:gd name="connsiteX28" fmla="*/ 990600 w 1302092"/>
              <a:gd name="connsiteY28" fmla="*/ 47625 h 330200"/>
              <a:gd name="connsiteX29" fmla="*/ 1003300 w 1302092"/>
              <a:gd name="connsiteY29" fmla="*/ 60325 h 330200"/>
              <a:gd name="connsiteX30" fmla="*/ 1016000 w 1302092"/>
              <a:gd name="connsiteY30" fmla="*/ 69850 h 330200"/>
              <a:gd name="connsiteX31" fmla="*/ 1050925 w 1302092"/>
              <a:gd name="connsiteY31" fmla="*/ 95250 h 330200"/>
              <a:gd name="connsiteX32" fmla="*/ 1082675 w 1302092"/>
              <a:gd name="connsiteY32" fmla="*/ 120650 h 330200"/>
              <a:gd name="connsiteX33" fmla="*/ 1101725 w 1302092"/>
              <a:gd name="connsiteY33" fmla="*/ 127000 h 330200"/>
              <a:gd name="connsiteX34" fmla="*/ 1136650 w 1302092"/>
              <a:gd name="connsiteY34" fmla="*/ 149225 h 330200"/>
              <a:gd name="connsiteX35" fmla="*/ 1146175 w 1302092"/>
              <a:gd name="connsiteY35" fmla="*/ 161925 h 330200"/>
              <a:gd name="connsiteX36" fmla="*/ 1165225 w 1302092"/>
              <a:gd name="connsiteY36" fmla="*/ 174625 h 330200"/>
              <a:gd name="connsiteX37" fmla="*/ 1174750 w 1302092"/>
              <a:gd name="connsiteY37" fmla="*/ 187325 h 330200"/>
              <a:gd name="connsiteX38" fmla="*/ 1203325 w 1302092"/>
              <a:gd name="connsiteY38" fmla="*/ 206375 h 330200"/>
              <a:gd name="connsiteX39" fmla="*/ 1219200 w 1302092"/>
              <a:gd name="connsiteY39" fmla="*/ 222250 h 330200"/>
              <a:gd name="connsiteX40" fmla="*/ 1270000 w 1302092"/>
              <a:gd name="connsiteY40" fmla="*/ 263525 h 330200"/>
              <a:gd name="connsiteX41" fmla="*/ 1279525 w 1302092"/>
              <a:gd name="connsiteY41" fmla="*/ 282575 h 330200"/>
              <a:gd name="connsiteX42" fmla="*/ 1289050 w 1302092"/>
              <a:gd name="connsiteY42" fmla="*/ 288925 h 330200"/>
              <a:gd name="connsiteX43" fmla="*/ 1301750 w 1302092"/>
              <a:gd name="connsiteY43" fmla="*/ 314325 h 330200"/>
              <a:gd name="connsiteX44" fmla="*/ 1301750 w 1302092"/>
              <a:gd name="connsiteY44" fmla="*/ 32385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02092" h="330200">
                <a:moveTo>
                  <a:pt x="0" y="330200"/>
                </a:moveTo>
                <a:cubicBezTo>
                  <a:pt x="5292" y="325967"/>
                  <a:pt x="10896" y="322096"/>
                  <a:pt x="15875" y="317500"/>
                </a:cubicBezTo>
                <a:cubicBezTo>
                  <a:pt x="24673" y="309378"/>
                  <a:pt x="31925" y="299580"/>
                  <a:pt x="41275" y="292100"/>
                </a:cubicBezTo>
                <a:cubicBezTo>
                  <a:pt x="46567" y="287867"/>
                  <a:pt x="52050" y="283862"/>
                  <a:pt x="57150" y="279400"/>
                </a:cubicBezTo>
                <a:cubicBezTo>
                  <a:pt x="71786" y="266594"/>
                  <a:pt x="60370" y="271977"/>
                  <a:pt x="76200" y="266700"/>
                </a:cubicBezTo>
                <a:cubicBezTo>
                  <a:pt x="82550" y="259292"/>
                  <a:pt x="87698" y="250654"/>
                  <a:pt x="95250" y="244475"/>
                </a:cubicBezTo>
                <a:cubicBezTo>
                  <a:pt x="99661" y="240866"/>
                  <a:pt x="106143" y="240893"/>
                  <a:pt x="111125" y="238125"/>
                </a:cubicBezTo>
                <a:cubicBezTo>
                  <a:pt x="115751" y="235555"/>
                  <a:pt x="119870" y="232116"/>
                  <a:pt x="123825" y="228600"/>
                </a:cubicBezTo>
                <a:cubicBezTo>
                  <a:pt x="151776" y="203755"/>
                  <a:pt x="128737" y="222596"/>
                  <a:pt x="152400" y="193675"/>
                </a:cubicBezTo>
                <a:cubicBezTo>
                  <a:pt x="157139" y="187883"/>
                  <a:pt x="163269" y="183362"/>
                  <a:pt x="168275" y="177800"/>
                </a:cubicBezTo>
                <a:cubicBezTo>
                  <a:pt x="172808" y="172763"/>
                  <a:pt x="175938" y="166458"/>
                  <a:pt x="180975" y="161925"/>
                </a:cubicBezTo>
                <a:cubicBezTo>
                  <a:pt x="186648" y="156820"/>
                  <a:pt x="193976" y="153878"/>
                  <a:pt x="200025" y="149225"/>
                </a:cubicBezTo>
                <a:cubicBezTo>
                  <a:pt x="222438" y="131985"/>
                  <a:pt x="230360" y="117947"/>
                  <a:pt x="260350" y="107950"/>
                </a:cubicBezTo>
                <a:cubicBezTo>
                  <a:pt x="269875" y="104775"/>
                  <a:pt x="280316" y="103591"/>
                  <a:pt x="288925" y="98425"/>
                </a:cubicBezTo>
                <a:cubicBezTo>
                  <a:pt x="299023" y="92366"/>
                  <a:pt x="312930" y="83470"/>
                  <a:pt x="323850" y="79375"/>
                </a:cubicBezTo>
                <a:cubicBezTo>
                  <a:pt x="358859" y="66247"/>
                  <a:pt x="347309" y="72397"/>
                  <a:pt x="377825" y="66675"/>
                </a:cubicBezTo>
                <a:cubicBezTo>
                  <a:pt x="435232" y="55911"/>
                  <a:pt x="378789" y="63776"/>
                  <a:pt x="431800" y="57150"/>
                </a:cubicBezTo>
                <a:cubicBezTo>
                  <a:pt x="437092" y="55033"/>
                  <a:pt x="442127" y="52105"/>
                  <a:pt x="447675" y="50800"/>
                </a:cubicBezTo>
                <a:cubicBezTo>
                  <a:pt x="468949" y="45794"/>
                  <a:pt x="492540" y="43698"/>
                  <a:pt x="514350" y="41275"/>
                </a:cubicBezTo>
                <a:cubicBezTo>
                  <a:pt x="519642" y="39158"/>
                  <a:pt x="525127" y="37474"/>
                  <a:pt x="530225" y="34925"/>
                </a:cubicBezTo>
                <a:cubicBezTo>
                  <a:pt x="537857" y="31109"/>
                  <a:pt x="544355" y="24923"/>
                  <a:pt x="552450" y="22225"/>
                </a:cubicBezTo>
                <a:cubicBezTo>
                  <a:pt x="563675" y="18483"/>
                  <a:pt x="575691" y="17744"/>
                  <a:pt x="587375" y="15875"/>
                </a:cubicBezTo>
                <a:cubicBezTo>
                  <a:pt x="602154" y="13510"/>
                  <a:pt x="616932" y="11014"/>
                  <a:pt x="631825" y="9525"/>
                </a:cubicBezTo>
                <a:cubicBezTo>
                  <a:pt x="642408" y="8467"/>
                  <a:pt x="653057" y="7928"/>
                  <a:pt x="663575" y="6350"/>
                </a:cubicBezTo>
                <a:cubicBezTo>
                  <a:pt x="674249" y="4749"/>
                  <a:pt x="684742" y="2117"/>
                  <a:pt x="695325" y="0"/>
                </a:cubicBezTo>
                <a:cubicBezTo>
                  <a:pt x="745067" y="2117"/>
                  <a:pt x="794988" y="1630"/>
                  <a:pt x="844550" y="6350"/>
                </a:cubicBezTo>
                <a:cubicBezTo>
                  <a:pt x="882669" y="9980"/>
                  <a:pt x="894646" y="20296"/>
                  <a:pt x="927100" y="31750"/>
                </a:cubicBezTo>
                <a:cubicBezTo>
                  <a:pt x="947106" y="38811"/>
                  <a:pt x="950842" y="38317"/>
                  <a:pt x="971550" y="41275"/>
                </a:cubicBezTo>
                <a:cubicBezTo>
                  <a:pt x="977900" y="43392"/>
                  <a:pt x="984860" y="44181"/>
                  <a:pt x="990600" y="47625"/>
                </a:cubicBezTo>
                <a:cubicBezTo>
                  <a:pt x="995734" y="50705"/>
                  <a:pt x="998794" y="56383"/>
                  <a:pt x="1003300" y="60325"/>
                </a:cubicBezTo>
                <a:cubicBezTo>
                  <a:pt x="1007282" y="63810"/>
                  <a:pt x="1011665" y="66815"/>
                  <a:pt x="1016000" y="69850"/>
                </a:cubicBezTo>
                <a:cubicBezTo>
                  <a:pt x="1034853" y="83047"/>
                  <a:pt x="1034273" y="80679"/>
                  <a:pt x="1050925" y="95250"/>
                </a:cubicBezTo>
                <a:cubicBezTo>
                  <a:pt x="1066148" y="108570"/>
                  <a:pt x="1058295" y="107522"/>
                  <a:pt x="1082675" y="120650"/>
                </a:cubicBezTo>
                <a:cubicBezTo>
                  <a:pt x="1088568" y="123823"/>
                  <a:pt x="1095375" y="124883"/>
                  <a:pt x="1101725" y="127000"/>
                </a:cubicBezTo>
                <a:cubicBezTo>
                  <a:pt x="1151569" y="176844"/>
                  <a:pt x="1084351" y="114359"/>
                  <a:pt x="1136650" y="149225"/>
                </a:cubicBezTo>
                <a:cubicBezTo>
                  <a:pt x="1141053" y="152160"/>
                  <a:pt x="1142220" y="158409"/>
                  <a:pt x="1146175" y="161925"/>
                </a:cubicBezTo>
                <a:cubicBezTo>
                  <a:pt x="1151879" y="166995"/>
                  <a:pt x="1159521" y="169555"/>
                  <a:pt x="1165225" y="174625"/>
                </a:cubicBezTo>
                <a:cubicBezTo>
                  <a:pt x="1169180" y="178141"/>
                  <a:pt x="1170685" y="183937"/>
                  <a:pt x="1174750" y="187325"/>
                </a:cubicBezTo>
                <a:cubicBezTo>
                  <a:pt x="1183544" y="194654"/>
                  <a:pt x="1195230" y="198280"/>
                  <a:pt x="1203325" y="206375"/>
                </a:cubicBezTo>
                <a:cubicBezTo>
                  <a:pt x="1208617" y="211667"/>
                  <a:pt x="1213589" y="217299"/>
                  <a:pt x="1219200" y="222250"/>
                </a:cubicBezTo>
                <a:cubicBezTo>
                  <a:pt x="1245748" y="245675"/>
                  <a:pt x="1249073" y="247830"/>
                  <a:pt x="1270000" y="263525"/>
                </a:cubicBezTo>
                <a:cubicBezTo>
                  <a:pt x="1273175" y="269875"/>
                  <a:pt x="1275265" y="276895"/>
                  <a:pt x="1279525" y="282575"/>
                </a:cubicBezTo>
                <a:cubicBezTo>
                  <a:pt x="1281815" y="285628"/>
                  <a:pt x="1286352" y="286227"/>
                  <a:pt x="1289050" y="288925"/>
                </a:cubicBezTo>
                <a:cubicBezTo>
                  <a:pt x="1294376" y="294251"/>
                  <a:pt x="1300234" y="308261"/>
                  <a:pt x="1301750" y="314325"/>
                </a:cubicBezTo>
                <a:cubicBezTo>
                  <a:pt x="1302520" y="317405"/>
                  <a:pt x="1301750" y="320675"/>
                  <a:pt x="1301750" y="32385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F990BA9-281E-5270-272A-B1E17D2CC2D0}"/>
              </a:ext>
            </a:extLst>
          </p:cNvPr>
          <p:cNvSpPr txBox="1"/>
          <p:nvPr/>
        </p:nvSpPr>
        <p:spPr>
          <a:xfrm>
            <a:off x="518468" y="5513911"/>
            <a:ext cx="335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Allowed </a:t>
            </a:r>
            <a:r>
              <a:rPr lang="en-US" dirty="0"/>
              <a:t>in unique edge-disjoint </a:t>
            </a:r>
            <a:r>
              <a:rPr lang="en-US" i="1" dirty="0"/>
              <a:t>directed</a:t>
            </a:r>
            <a:r>
              <a:rPr lang="en-US" dirty="0"/>
              <a:t> shortest paths</a:t>
            </a:r>
            <a:endParaRPr lang="en-US" b="1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749CA2-E8EA-B46C-33F6-C0B4AC7330EF}"/>
              </a:ext>
            </a:extLst>
          </p:cNvPr>
          <p:cNvSpPr/>
          <p:nvPr/>
        </p:nvSpPr>
        <p:spPr>
          <a:xfrm>
            <a:off x="2364153" y="5026101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44B96D5-3AA8-B960-E5E7-2536CA10652B}"/>
              </a:ext>
            </a:extLst>
          </p:cNvPr>
          <p:cNvSpPr/>
          <p:nvPr/>
        </p:nvSpPr>
        <p:spPr>
          <a:xfrm>
            <a:off x="3660121" y="5025364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6DD4315-23C2-4A4F-DB17-8094D41FD1A1}"/>
              </a:ext>
            </a:extLst>
          </p:cNvPr>
          <p:cNvSpPr/>
          <p:nvPr/>
        </p:nvSpPr>
        <p:spPr>
          <a:xfrm>
            <a:off x="1114060" y="5025364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81142AC-BDA2-7874-F8A9-1EB2CC2FE537}"/>
              </a:ext>
            </a:extLst>
          </p:cNvPr>
          <p:cNvSpPr/>
          <p:nvPr/>
        </p:nvSpPr>
        <p:spPr>
          <a:xfrm>
            <a:off x="548677" y="5010510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2FA80EF-F514-657B-0E8B-510A7032DB49}"/>
              </a:ext>
            </a:extLst>
          </p:cNvPr>
          <p:cNvCxnSpPr>
            <a:stCxn id="52" idx="6"/>
            <a:endCxn id="50" idx="2"/>
          </p:cNvCxnSpPr>
          <p:nvPr/>
        </p:nvCxnSpPr>
        <p:spPr>
          <a:xfrm>
            <a:off x="733735" y="5094337"/>
            <a:ext cx="2926386" cy="14854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5763FC-5133-4CBB-0033-CD9C13613B1B}"/>
              </a:ext>
            </a:extLst>
          </p:cNvPr>
          <p:cNvSpPr/>
          <p:nvPr/>
        </p:nvSpPr>
        <p:spPr>
          <a:xfrm>
            <a:off x="3128058" y="4744529"/>
            <a:ext cx="629954" cy="330200"/>
          </a:xfrm>
          <a:custGeom>
            <a:avLst/>
            <a:gdLst>
              <a:gd name="connsiteX0" fmla="*/ 0 w 1302092"/>
              <a:gd name="connsiteY0" fmla="*/ 330200 h 330200"/>
              <a:gd name="connsiteX1" fmla="*/ 15875 w 1302092"/>
              <a:gd name="connsiteY1" fmla="*/ 317500 h 330200"/>
              <a:gd name="connsiteX2" fmla="*/ 41275 w 1302092"/>
              <a:gd name="connsiteY2" fmla="*/ 292100 h 330200"/>
              <a:gd name="connsiteX3" fmla="*/ 57150 w 1302092"/>
              <a:gd name="connsiteY3" fmla="*/ 279400 h 330200"/>
              <a:gd name="connsiteX4" fmla="*/ 76200 w 1302092"/>
              <a:gd name="connsiteY4" fmla="*/ 266700 h 330200"/>
              <a:gd name="connsiteX5" fmla="*/ 95250 w 1302092"/>
              <a:gd name="connsiteY5" fmla="*/ 244475 h 330200"/>
              <a:gd name="connsiteX6" fmla="*/ 111125 w 1302092"/>
              <a:gd name="connsiteY6" fmla="*/ 238125 h 330200"/>
              <a:gd name="connsiteX7" fmla="*/ 123825 w 1302092"/>
              <a:gd name="connsiteY7" fmla="*/ 228600 h 330200"/>
              <a:gd name="connsiteX8" fmla="*/ 152400 w 1302092"/>
              <a:gd name="connsiteY8" fmla="*/ 193675 h 330200"/>
              <a:gd name="connsiteX9" fmla="*/ 168275 w 1302092"/>
              <a:gd name="connsiteY9" fmla="*/ 177800 h 330200"/>
              <a:gd name="connsiteX10" fmla="*/ 180975 w 1302092"/>
              <a:gd name="connsiteY10" fmla="*/ 161925 h 330200"/>
              <a:gd name="connsiteX11" fmla="*/ 200025 w 1302092"/>
              <a:gd name="connsiteY11" fmla="*/ 149225 h 330200"/>
              <a:gd name="connsiteX12" fmla="*/ 260350 w 1302092"/>
              <a:gd name="connsiteY12" fmla="*/ 107950 h 330200"/>
              <a:gd name="connsiteX13" fmla="*/ 288925 w 1302092"/>
              <a:gd name="connsiteY13" fmla="*/ 98425 h 330200"/>
              <a:gd name="connsiteX14" fmla="*/ 323850 w 1302092"/>
              <a:gd name="connsiteY14" fmla="*/ 79375 h 330200"/>
              <a:gd name="connsiteX15" fmla="*/ 377825 w 1302092"/>
              <a:gd name="connsiteY15" fmla="*/ 66675 h 330200"/>
              <a:gd name="connsiteX16" fmla="*/ 431800 w 1302092"/>
              <a:gd name="connsiteY16" fmla="*/ 57150 h 330200"/>
              <a:gd name="connsiteX17" fmla="*/ 447675 w 1302092"/>
              <a:gd name="connsiteY17" fmla="*/ 50800 h 330200"/>
              <a:gd name="connsiteX18" fmla="*/ 514350 w 1302092"/>
              <a:gd name="connsiteY18" fmla="*/ 41275 h 330200"/>
              <a:gd name="connsiteX19" fmla="*/ 530225 w 1302092"/>
              <a:gd name="connsiteY19" fmla="*/ 34925 h 330200"/>
              <a:gd name="connsiteX20" fmla="*/ 552450 w 1302092"/>
              <a:gd name="connsiteY20" fmla="*/ 22225 h 330200"/>
              <a:gd name="connsiteX21" fmla="*/ 587375 w 1302092"/>
              <a:gd name="connsiteY21" fmla="*/ 15875 h 330200"/>
              <a:gd name="connsiteX22" fmla="*/ 631825 w 1302092"/>
              <a:gd name="connsiteY22" fmla="*/ 9525 h 330200"/>
              <a:gd name="connsiteX23" fmla="*/ 663575 w 1302092"/>
              <a:gd name="connsiteY23" fmla="*/ 6350 h 330200"/>
              <a:gd name="connsiteX24" fmla="*/ 695325 w 1302092"/>
              <a:gd name="connsiteY24" fmla="*/ 0 h 330200"/>
              <a:gd name="connsiteX25" fmla="*/ 844550 w 1302092"/>
              <a:gd name="connsiteY25" fmla="*/ 6350 h 330200"/>
              <a:gd name="connsiteX26" fmla="*/ 927100 w 1302092"/>
              <a:gd name="connsiteY26" fmla="*/ 31750 h 330200"/>
              <a:gd name="connsiteX27" fmla="*/ 971550 w 1302092"/>
              <a:gd name="connsiteY27" fmla="*/ 41275 h 330200"/>
              <a:gd name="connsiteX28" fmla="*/ 990600 w 1302092"/>
              <a:gd name="connsiteY28" fmla="*/ 47625 h 330200"/>
              <a:gd name="connsiteX29" fmla="*/ 1003300 w 1302092"/>
              <a:gd name="connsiteY29" fmla="*/ 60325 h 330200"/>
              <a:gd name="connsiteX30" fmla="*/ 1016000 w 1302092"/>
              <a:gd name="connsiteY30" fmla="*/ 69850 h 330200"/>
              <a:gd name="connsiteX31" fmla="*/ 1050925 w 1302092"/>
              <a:gd name="connsiteY31" fmla="*/ 95250 h 330200"/>
              <a:gd name="connsiteX32" fmla="*/ 1082675 w 1302092"/>
              <a:gd name="connsiteY32" fmla="*/ 120650 h 330200"/>
              <a:gd name="connsiteX33" fmla="*/ 1101725 w 1302092"/>
              <a:gd name="connsiteY33" fmla="*/ 127000 h 330200"/>
              <a:gd name="connsiteX34" fmla="*/ 1136650 w 1302092"/>
              <a:gd name="connsiteY34" fmla="*/ 149225 h 330200"/>
              <a:gd name="connsiteX35" fmla="*/ 1146175 w 1302092"/>
              <a:gd name="connsiteY35" fmla="*/ 161925 h 330200"/>
              <a:gd name="connsiteX36" fmla="*/ 1165225 w 1302092"/>
              <a:gd name="connsiteY36" fmla="*/ 174625 h 330200"/>
              <a:gd name="connsiteX37" fmla="*/ 1174750 w 1302092"/>
              <a:gd name="connsiteY37" fmla="*/ 187325 h 330200"/>
              <a:gd name="connsiteX38" fmla="*/ 1203325 w 1302092"/>
              <a:gd name="connsiteY38" fmla="*/ 206375 h 330200"/>
              <a:gd name="connsiteX39" fmla="*/ 1219200 w 1302092"/>
              <a:gd name="connsiteY39" fmla="*/ 222250 h 330200"/>
              <a:gd name="connsiteX40" fmla="*/ 1270000 w 1302092"/>
              <a:gd name="connsiteY40" fmla="*/ 263525 h 330200"/>
              <a:gd name="connsiteX41" fmla="*/ 1279525 w 1302092"/>
              <a:gd name="connsiteY41" fmla="*/ 282575 h 330200"/>
              <a:gd name="connsiteX42" fmla="*/ 1289050 w 1302092"/>
              <a:gd name="connsiteY42" fmla="*/ 288925 h 330200"/>
              <a:gd name="connsiteX43" fmla="*/ 1301750 w 1302092"/>
              <a:gd name="connsiteY43" fmla="*/ 314325 h 330200"/>
              <a:gd name="connsiteX44" fmla="*/ 1301750 w 1302092"/>
              <a:gd name="connsiteY44" fmla="*/ 32385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02092" h="330200">
                <a:moveTo>
                  <a:pt x="0" y="330200"/>
                </a:moveTo>
                <a:cubicBezTo>
                  <a:pt x="5292" y="325967"/>
                  <a:pt x="10896" y="322096"/>
                  <a:pt x="15875" y="317500"/>
                </a:cubicBezTo>
                <a:cubicBezTo>
                  <a:pt x="24673" y="309378"/>
                  <a:pt x="31925" y="299580"/>
                  <a:pt x="41275" y="292100"/>
                </a:cubicBezTo>
                <a:cubicBezTo>
                  <a:pt x="46567" y="287867"/>
                  <a:pt x="52050" y="283862"/>
                  <a:pt x="57150" y="279400"/>
                </a:cubicBezTo>
                <a:cubicBezTo>
                  <a:pt x="71786" y="266594"/>
                  <a:pt x="60370" y="271977"/>
                  <a:pt x="76200" y="266700"/>
                </a:cubicBezTo>
                <a:cubicBezTo>
                  <a:pt x="82550" y="259292"/>
                  <a:pt x="87698" y="250654"/>
                  <a:pt x="95250" y="244475"/>
                </a:cubicBezTo>
                <a:cubicBezTo>
                  <a:pt x="99661" y="240866"/>
                  <a:pt x="106143" y="240893"/>
                  <a:pt x="111125" y="238125"/>
                </a:cubicBezTo>
                <a:cubicBezTo>
                  <a:pt x="115751" y="235555"/>
                  <a:pt x="119870" y="232116"/>
                  <a:pt x="123825" y="228600"/>
                </a:cubicBezTo>
                <a:cubicBezTo>
                  <a:pt x="151776" y="203755"/>
                  <a:pt x="128737" y="222596"/>
                  <a:pt x="152400" y="193675"/>
                </a:cubicBezTo>
                <a:cubicBezTo>
                  <a:pt x="157139" y="187883"/>
                  <a:pt x="163269" y="183362"/>
                  <a:pt x="168275" y="177800"/>
                </a:cubicBezTo>
                <a:cubicBezTo>
                  <a:pt x="172808" y="172763"/>
                  <a:pt x="175938" y="166458"/>
                  <a:pt x="180975" y="161925"/>
                </a:cubicBezTo>
                <a:cubicBezTo>
                  <a:pt x="186648" y="156820"/>
                  <a:pt x="193976" y="153878"/>
                  <a:pt x="200025" y="149225"/>
                </a:cubicBezTo>
                <a:cubicBezTo>
                  <a:pt x="222438" y="131985"/>
                  <a:pt x="230360" y="117947"/>
                  <a:pt x="260350" y="107950"/>
                </a:cubicBezTo>
                <a:cubicBezTo>
                  <a:pt x="269875" y="104775"/>
                  <a:pt x="280316" y="103591"/>
                  <a:pt x="288925" y="98425"/>
                </a:cubicBezTo>
                <a:cubicBezTo>
                  <a:pt x="299023" y="92366"/>
                  <a:pt x="312930" y="83470"/>
                  <a:pt x="323850" y="79375"/>
                </a:cubicBezTo>
                <a:cubicBezTo>
                  <a:pt x="358859" y="66247"/>
                  <a:pt x="347309" y="72397"/>
                  <a:pt x="377825" y="66675"/>
                </a:cubicBezTo>
                <a:cubicBezTo>
                  <a:pt x="435232" y="55911"/>
                  <a:pt x="378789" y="63776"/>
                  <a:pt x="431800" y="57150"/>
                </a:cubicBezTo>
                <a:cubicBezTo>
                  <a:pt x="437092" y="55033"/>
                  <a:pt x="442127" y="52105"/>
                  <a:pt x="447675" y="50800"/>
                </a:cubicBezTo>
                <a:cubicBezTo>
                  <a:pt x="468949" y="45794"/>
                  <a:pt x="492540" y="43698"/>
                  <a:pt x="514350" y="41275"/>
                </a:cubicBezTo>
                <a:cubicBezTo>
                  <a:pt x="519642" y="39158"/>
                  <a:pt x="525127" y="37474"/>
                  <a:pt x="530225" y="34925"/>
                </a:cubicBezTo>
                <a:cubicBezTo>
                  <a:pt x="537857" y="31109"/>
                  <a:pt x="544355" y="24923"/>
                  <a:pt x="552450" y="22225"/>
                </a:cubicBezTo>
                <a:cubicBezTo>
                  <a:pt x="563675" y="18483"/>
                  <a:pt x="575691" y="17744"/>
                  <a:pt x="587375" y="15875"/>
                </a:cubicBezTo>
                <a:cubicBezTo>
                  <a:pt x="602154" y="13510"/>
                  <a:pt x="616932" y="11014"/>
                  <a:pt x="631825" y="9525"/>
                </a:cubicBezTo>
                <a:cubicBezTo>
                  <a:pt x="642408" y="8467"/>
                  <a:pt x="653057" y="7928"/>
                  <a:pt x="663575" y="6350"/>
                </a:cubicBezTo>
                <a:cubicBezTo>
                  <a:pt x="674249" y="4749"/>
                  <a:pt x="684742" y="2117"/>
                  <a:pt x="695325" y="0"/>
                </a:cubicBezTo>
                <a:cubicBezTo>
                  <a:pt x="745067" y="2117"/>
                  <a:pt x="794988" y="1630"/>
                  <a:pt x="844550" y="6350"/>
                </a:cubicBezTo>
                <a:cubicBezTo>
                  <a:pt x="882669" y="9980"/>
                  <a:pt x="894646" y="20296"/>
                  <a:pt x="927100" y="31750"/>
                </a:cubicBezTo>
                <a:cubicBezTo>
                  <a:pt x="947106" y="38811"/>
                  <a:pt x="950842" y="38317"/>
                  <a:pt x="971550" y="41275"/>
                </a:cubicBezTo>
                <a:cubicBezTo>
                  <a:pt x="977900" y="43392"/>
                  <a:pt x="984860" y="44181"/>
                  <a:pt x="990600" y="47625"/>
                </a:cubicBezTo>
                <a:cubicBezTo>
                  <a:pt x="995734" y="50705"/>
                  <a:pt x="998794" y="56383"/>
                  <a:pt x="1003300" y="60325"/>
                </a:cubicBezTo>
                <a:cubicBezTo>
                  <a:pt x="1007282" y="63810"/>
                  <a:pt x="1011665" y="66815"/>
                  <a:pt x="1016000" y="69850"/>
                </a:cubicBezTo>
                <a:cubicBezTo>
                  <a:pt x="1034853" y="83047"/>
                  <a:pt x="1034273" y="80679"/>
                  <a:pt x="1050925" y="95250"/>
                </a:cubicBezTo>
                <a:cubicBezTo>
                  <a:pt x="1066148" y="108570"/>
                  <a:pt x="1058295" y="107522"/>
                  <a:pt x="1082675" y="120650"/>
                </a:cubicBezTo>
                <a:cubicBezTo>
                  <a:pt x="1088568" y="123823"/>
                  <a:pt x="1095375" y="124883"/>
                  <a:pt x="1101725" y="127000"/>
                </a:cubicBezTo>
                <a:cubicBezTo>
                  <a:pt x="1151569" y="176844"/>
                  <a:pt x="1084351" y="114359"/>
                  <a:pt x="1136650" y="149225"/>
                </a:cubicBezTo>
                <a:cubicBezTo>
                  <a:pt x="1141053" y="152160"/>
                  <a:pt x="1142220" y="158409"/>
                  <a:pt x="1146175" y="161925"/>
                </a:cubicBezTo>
                <a:cubicBezTo>
                  <a:pt x="1151879" y="166995"/>
                  <a:pt x="1159521" y="169555"/>
                  <a:pt x="1165225" y="174625"/>
                </a:cubicBezTo>
                <a:cubicBezTo>
                  <a:pt x="1169180" y="178141"/>
                  <a:pt x="1170685" y="183937"/>
                  <a:pt x="1174750" y="187325"/>
                </a:cubicBezTo>
                <a:cubicBezTo>
                  <a:pt x="1183544" y="194654"/>
                  <a:pt x="1195230" y="198280"/>
                  <a:pt x="1203325" y="206375"/>
                </a:cubicBezTo>
                <a:cubicBezTo>
                  <a:pt x="1208617" y="211667"/>
                  <a:pt x="1213589" y="217299"/>
                  <a:pt x="1219200" y="222250"/>
                </a:cubicBezTo>
                <a:cubicBezTo>
                  <a:pt x="1245748" y="245675"/>
                  <a:pt x="1249073" y="247830"/>
                  <a:pt x="1270000" y="263525"/>
                </a:cubicBezTo>
                <a:cubicBezTo>
                  <a:pt x="1273175" y="269875"/>
                  <a:pt x="1275265" y="276895"/>
                  <a:pt x="1279525" y="282575"/>
                </a:cubicBezTo>
                <a:cubicBezTo>
                  <a:pt x="1281815" y="285628"/>
                  <a:pt x="1286352" y="286227"/>
                  <a:pt x="1289050" y="288925"/>
                </a:cubicBezTo>
                <a:cubicBezTo>
                  <a:pt x="1294376" y="294251"/>
                  <a:pt x="1300234" y="308261"/>
                  <a:pt x="1301750" y="314325"/>
                </a:cubicBezTo>
                <a:cubicBezTo>
                  <a:pt x="1302520" y="317405"/>
                  <a:pt x="1301750" y="320675"/>
                  <a:pt x="1301750" y="32385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3B467C1-2B22-4DBC-B3AE-7A93388A6640}"/>
              </a:ext>
            </a:extLst>
          </p:cNvPr>
          <p:cNvSpPr/>
          <p:nvPr/>
        </p:nvSpPr>
        <p:spPr>
          <a:xfrm>
            <a:off x="1839942" y="4715133"/>
            <a:ext cx="587828" cy="330200"/>
          </a:xfrm>
          <a:custGeom>
            <a:avLst/>
            <a:gdLst>
              <a:gd name="connsiteX0" fmla="*/ 0 w 1302092"/>
              <a:gd name="connsiteY0" fmla="*/ 330200 h 330200"/>
              <a:gd name="connsiteX1" fmla="*/ 15875 w 1302092"/>
              <a:gd name="connsiteY1" fmla="*/ 317500 h 330200"/>
              <a:gd name="connsiteX2" fmla="*/ 41275 w 1302092"/>
              <a:gd name="connsiteY2" fmla="*/ 292100 h 330200"/>
              <a:gd name="connsiteX3" fmla="*/ 57150 w 1302092"/>
              <a:gd name="connsiteY3" fmla="*/ 279400 h 330200"/>
              <a:gd name="connsiteX4" fmla="*/ 76200 w 1302092"/>
              <a:gd name="connsiteY4" fmla="*/ 266700 h 330200"/>
              <a:gd name="connsiteX5" fmla="*/ 95250 w 1302092"/>
              <a:gd name="connsiteY5" fmla="*/ 244475 h 330200"/>
              <a:gd name="connsiteX6" fmla="*/ 111125 w 1302092"/>
              <a:gd name="connsiteY6" fmla="*/ 238125 h 330200"/>
              <a:gd name="connsiteX7" fmla="*/ 123825 w 1302092"/>
              <a:gd name="connsiteY7" fmla="*/ 228600 h 330200"/>
              <a:gd name="connsiteX8" fmla="*/ 152400 w 1302092"/>
              <a:gd name="connsiteY8" fmla="*/ 193675 h 330200"/>
              <a:gd name="connsiteX9" fmla="*/ 168275 w 1302092"/>
              <a:gd name="connsiteY9" fmla="*/ 177800 h 330200"/>
              <a:gd name="connsiteX10" fmla="*/ 180975 w 1302092"/>
              <a:gd name="connsiteY10" fmla="*/ 161925 h 330200"/>
              <a:gd name="connsiteX11" fmla="*/ 200025 w 1302092"/>
              <a:gd name="connsiteY11" fmla="*/ 149225 h 330200"/>
              <a:gd name="connsiteX12" fmla="*/ 260350 w 1302092"/>
              <a:gd name="connsiteY12" fmla="*/ 107950 h 330200"/>
              <a:gd name="connsiteX13" fmla="*/ 288925 w 1302092"/>
              <a:gd name="connsiteY13" fmla="*/ 98425 h 330200"/>
              <a:gd name="connsiteX14" fmla="*/ 323850 w 1302092"/>
              <a:gd name="connsiteY14" fmla="*/ 79375 h 330200"/>
              <a:gd name="connsiteX15" fmla="*/ 377825 w 1302092"/>
              <a:gd name="connsiteY15" fmla="*/ 66675 h 330200"/>
              <a:gd name="connsiteX16" fmla="*/ 431800 w 1302092"/>
              <a:gd name="connsiteY16" fmla="*/ 57150 h 330200"/>
              <a:gd name="connsiteX17" fmla="*/ 447675 w 1302092"/>
              <a:gd name="connsiteY17" fmla="*/ 50800 h 330200"/>
              <a:gd name="connsiteX18" fmla="*/ 514350 w 1302092"/>
              <a:gd name="connsiteY18" fmla="*/ 41275 h 330200"/>
              <a:gd name="connsiteX19" fmla="*/ 530225 w 1302092"/>
              <a:gd name="connsiteY19" fmla="*/ 34925 h 330200"/>
              <a:gd name="connsiteX20" fmla="*/ 552450 w 1302092"/>
              <a:gd name="connsiteY20" fmla="*/ 22225 h 330200"/>
              <a:gd name="connsiteX21" fmla="*/ 587375 w 1302092"/>
              <a:gd name="connsiteY21" fmla="*/ 15875 h 330200"/>
              <a:gd name="connsiteX22" fmla="*/ 631825 w 1302092"/>
              <a:gd name="connsiteY22" fmla="*/ 9525 h 330200"/>
              <a:gd name="connsiteX23" fmla="*/ 663575 w 1302092"/>
              <a:gd name="connsiteY23" fmla="*/ 6350 h 330200"/>
              <a:gd name="connsiteX24" fmla="*/ 695325 w 1302092"/>
              <a:gd name="connsiteY24" fmla="*/ 0 h 330200"/>
              <a:gd name="connsiteX25" fmla="*/ 844550 w 1302092"/>
              <a:gd name="connsiteY25" fmla="*/ 6350 h 330200"/>
              <a:gd name="connsiteX26" fmla="*/ 927100 w 1302092"/>
              <a:gd name="connsiteY26" fmla="*/ 31750 h 330200"/>
              <a:gd name="connsiteX27" fmla="*/ 971550 w 1302092"/>
              <a:gd name="connsiteY27" fmla="*/ 41275 h 330200"/>
              <a:gd name="connsiteX28" fmla="*/ 990600 w 1302092"/>
              <a:gd name="connsiteY28" fmla="*/ 47625 h 330200"/>
              <a:gd name="connsiteX29" fmla="*/ 1003300 w 1302092"/>
              <a:gd name="connsiteY29" fmla="*/ 60325 h 330200"/>
              <a:gd name="connsiteX30" fmla="*/ 1016000 w 1302092"/>
              <a:gd name="connsiteY30" fmla="*/ 69850 h 330200"/>
              <a:gd name="connsiteX31" fmla="*/ 1050925 w 1302092"/>
              <a:gd name="connsiteY31" fmla="*/ 95250 h 330200"/>
              <a:gd name="connsiteX32" fmla="*/ 1082675 w 1302092"/>
              <a:gd name="connsiteY32" fmla="*/ 120650 h 330200"/>
              <a:gd name="connsiteX33" fmla="*/ 1101725 w 1302092"/>
              <a:gd name="connsiteY33" fmla="*/ 127000 h 330200"/>
              <a:gd name="connsiteX34" fmla="*/ 1136650 w 1302092"/>
              <a:gd name="connsiteY34" fmla="*/ 149225 h 330200"/>
              <a:gd name="connsiteX35" fmla="*/ 1146175 w 1302092"/>
              <a:gd name="connsiteY35" fmla="*/ 161925 h 330200"/>
              <a:gd name="connsiteX36" fmla="*/ 1165225 w 1302092"/>
              <a:gd name="connsiteY36" fmla="*/ 174625 h 330200"/>
              <a:gd name="connsiteX37" fmla="*/ 1174750 w 1302092"/>
              <a:gd name="connsiteY37" fmla="*/ 187325 h 330200"/>
              <a:gd name="connsiteX38" fmla="*/ 1203325 w 1302092"/>
              <a:gd name="connsiteY38" fmla="*/ 206375 h 330200"/>
              <a:gd name="connsiteX39" fmla="*/ 1219200 w 1302092"/>
              <a:gd name="connsiteY39" fmla="*/ 222250 h 330200"/>
              <a:gd name="connsiteX40" fmla="*/ 1270000 w 1302092"/>
              <a:gd name="connsiteY40" fmla="*/ 263525 h 330200"/>
              <a:gd name="connsiteX41" fmla="*/ 1279525 w 1302092"/>
              <a:gd name="connsiteY41" fmla="*/ 282575 h 330200"/>
              <a:gd name="connsiteX42" fmla="*/ 1289050 w 1302092"/>
              <a:gd name="connsiteY42" fmla="*/ 288925 h 330200"/>
              <a:gd name="connsiteX43" fmla="*/ 1301750 w 1302092"/>
              <a:gd name="connsiteY43" fmla="*/ 314325 h 330200"/>
              <a:gd name="connsiteX44" fmla="*/ 1301750 w 1302092"/>
              <a:gd name="connsiteY44" fmla="*/ 32385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02092" h="330200">
                <a:moveTo>
                  <a:pt x="0" y="330200"/>
                </a:moveTo>
                <a:cubicBezTo>
                  <a:pt x="5292" y="325967"/>
                  <a:pt x="10896" y="322096"/>
                  <a:pt x="15875" y="317500"/>
                </a:cubicBezTo>
                <a:cubicBezTo>
                  <a:pt x="24673" y="309378"/>
                  <a:pt x="31925" y="299580"/>
                  <a:pt x="41275" y="292100"/>
                </a:cubicBezTo>
                <a:cubicBezTo>
                  <a:pt x="46567" y="287867"/>
                  <a:pt x="52050" y="283862"/>
                  <a:pt x="57150" y="279400"/>
                </a:cubicBezTo>
                <a:cubicBezTo>
                  <a:pt x="71786" y="266594"/>
                  <a:pt x="60370" y="271977"/>
                  <a:pt x="76200" y="266700"/>
                </a:cubicBezTo>
                <a:cubicBezTo>
                  <a:pt x="82550" y="259292"/>
                  <a:pt x="87698" y="250654"/>
                  <a:pt x="95250" y="244475"/>
                </a:cubicBezTo>
                <a:cubicBezTo>
                  <a:pt x="99661" y="240866"/>
                  <a:pt x="106143" y="240893"/>
                  <a:pt x="111125" y="238125"/>
                </a:cubicBezTo>
                <a:cubicBezTo>
                  <a:pt x="115751" y="235555"/>
                  <a:pt x="119870" y="232116"/>
                  <a:pt x="123825" y="228600"/>
                </a:cubicBezTo>
                <a:cubicBezTo>
                  <a:pt x="151776" y="203755"/>
                  <a:pt x="128737" y="222596"/>
                  <a:pt x="152400" y="193675"/>
                </a:cubicBezTo>
                <a:cubicBezTo>
                  <a:pt x="157139" y="187883"/>
                  <a:pt x="163269" y="183362"/>
                  <a:pt x="168275" y="177800"/>
                </a:cubicBezTo>
                <a:cubicBezTo>
                  <a:pt x="172808" y="172763"/>
                  <a:pt x="175938" y="166458"/>
                  <a:pt x="180975" y="161925"/>
                </a:cubicBezTo>
                <a:cubicBezTo>
                  <a:pt x="186648" y="156820"/>
                  <a:pt x="193976" y="153878"/>
                  <a:pt x="200025" y="149225"/>
                </a:cubicBezTo>
                <a:cubicBezTo>
                  <a:pt x="222438" y="131985"/>
                  <a:pt x="230360" y="117947"/>
                  <a:pt x="260350" y="107950"/>
                </a:cubicBezTo>
                <a:cubicBezTo>
                  <a:pt x="269875" y="104775"/>
                  <a:pt x="280316" y="103591"/>
                  <a:pt x="288925" y="98425"/>
                </a:cubicBezTo>
                <a:cubicBezTo>
                  <a:pt x="299023" y="92366"/>
                  <a:pt x="312930" y="83470"/>
                  <a:pt x="323850" y="79375"/>
                </a:cubicBezTo>
                <a:cubicBezTo>
                  <a:pt x="358859" y="66247"/>
                  <a:pt x="347309" y="72397"/>
                  <a:pt x="377825" y="66675"/>
                </a:cubicBezTo>
                <a:cubicBezTo>
                  <a:pt x="435232" y="55911"/>
                  <a:pt x="378789" y="63776"/>
                  <a:pt x="431800" y="57150"/>
                </a:cubicBezTo>
                <a:cubicBezTo>
                  <a:pt x="437092" y="55033"/>
                  <a:pt x="442127" y="52105"/>
                  <a:pt x="447675" y="50800"/>
                </a:cubicBezTo>
                <a:cubicBezTo>
                  <a:pt x="468949" y="45794"/>
                  <a:pt x="492540" y="43698"/>
                  <a:pt x="514350" y="41275"/>
                </a:cubicBezTo>
                <a:cubicBezTo>
                  <a:pt x="519642" y="39158"/>
                  <a:pt x="525127" y="37474"/>
                  <a:pt x="530225" y="34925"/>
                </a:cubicBezTo>
                <a:cubicBezTo>
                  <a:pt x="537857" y="31109"/>
                  <a:pt x="544355" y="24923"/>
                  <a:pt x="552450" y="22225"/>
                </a:cubicBezTo>
                <a:cubicBezTo>
                  <a:pt x="563675" y="18483"/>
                  <a:pt x="575691" y="17744"/>
                  <a:pt x="587375" y="15875"/>
                </a:cubicBezTo>
                <a:cubicBezTo>
                  <a:pt x="602154" y="13510"/>
                  <a:pt x="616932" y="11014"/>
                  <a:pt x="631825" y="9525"/>
                </a:cubicBezTo>
                <a:cubicBezTo>
                  <a:pt x="642408" y="8467"/>
                  <a:pt x="653057" y="7928"/>
                  <a:pt x="663575" y="6350"/>
                </a:cubicBezTo>
                <a:cubicBezTo>
                  <a:pt x="674249" y="4749"/>
                  <a:pt x="684742" y="2117"/>
                  <a:pt x="695325" y="0"/>
                </a:cubicBezTo>
                <a:cubicBezTo>
                  <a:pt x="745067" y="2117"/>
                  <a:pt x="794988" y="1630"/>
                  <a:pt x="844550" y="6350"/>
                </a:cubicBezTo>
                <a:cubicBezTo>
                  <a:pt x="882669" y="9980"/>
                  <a:pt x="894646" y="20296"/>
                  <a:pt x="927100" y="31750"/>
                </a:cubicBezTo>
                <a:cubicBezTo>
                  <a:pt x="947106" y="38811"/>
                  <a:pt x="950842" y="38317"/>
                  <a:pt x="971550" y="41275"/>
                </a:cubicBezTo>
                <a:cubicBezTo>
                  <a:pt x="977900" y="43392"/>
                  <a:pt x="984860" y="44181"/>
                  <a:pt x="990600" y="47625"/>
                </a:cubicBezTo>
                <a:cubicBezTo>
                  <a:pt x="995734" y="50705"/>
                  <a:pt x="998794" y="56383"/>
                  <a:pt x="1003300" y="60325"/>
                </a:cubicBezTo>
                <a:cubicBezTo>
                  <a:pt x="1007282" y="63810"/>
                  <a:pt x="1011665" y="66815"/>
                  <a:pt x="1016000" y="69850"/>
                </a:cubicBezTo>
                <a:cubicBezTo>
                  <a:pt x="1034853" y="83047"/>
                  <a:pt x="1034273" y="80679"/>
                  <a:pt x="1050925" y="95250"/>
                </a:cubicBezTo>
                <a:cubicBezTo>
                  <a:pt x="1066148" y="108570"/>
                  <a:pt x="1058295" y="107522"/>
                  <a:pt x="1082675" y="120650"/>
                </a:cubicBezTo>
                <a:cubicBezTo>
                  <a:pt x="1088568" y="123823"/>
                  <a:pt x="1095375" y="124883"/>
                  <a:pt x="1101725" y="127000"/>
                </a:cubicBezTo>
                <a:cubicBezTo>
                  <a:pt x="1151569" y="176844"/>
                  <a:pt x="1084351" y="114359"/>
                  <a:pt x="1136650" y="149225"/>
                </a:cubicBezTo>
                <a:cubicBezTo>
                  <a:pt x="1141053" y="152160"/>
                  <a:pt x="1142220" y="158409"/>
                  <a:pt x="1146175" y="161925"/>
                </a:cubicBezTo>
                <a:cubicBezTo>
                  <a:pt x="1151879" y="166995"/>
                  <a:pt x="1159521" y="169555"/>
                  <a:pt x="1165225" y="174625"/>
                </a:cubicBezTo>
                <a:cubicBezTo>
                  <a:pt x="1169180" y="178141"/>
                  <a:pt x="1170685" y="183937"/>
                  <a:pt x="1174750" y="187325"/>
                </a:cubicBezTo>
                <a:cubicBezTo>
                  <a:pt x="1183544" y="194654"/>
                  <a:pt x="1195230" y="198280"/>
                  <a:pt x="1203325" y="206375"/>
                </a:cubicBezTo>
                <a:cubicBezTo>
                  <a:pt x="1208617" y="211667"/>
                  <a:pt x="1213589" y="217299"/>
                  <a:pt x="1219200" y="222250"/>
                </a:cubicBezTo>
                <a:cubicBezTo>
                  <a:pt x="1245748" y="245675"/>
                  <a:pt x="1249073" y="247830"/>
                  <a:pt x="1270000" y="263525"/>
                </a:cubicBezTo>
                <a:cubicBezTo>
                  <a:pt x="1273175" y="269875"/>
                  <a:pt x="1275265" y="276895"/>
                  <a:pt x="1279525" y="282575"/>
                </a:cubicBezTo>
                <a:cubicBezTo>
                  <a:pt x="1281815" y="285628"/>
                  <a:pt x="1286352" y="286227"/>
                  <a:pt x="1289050" y="288925"/>
                </a:cubicBezTo>
                <a:cubicBezTo>
                  <a:pt x="1294376" y="294251"/>
                  <a:pt x="1300234" y="308261"/>
                  <a:pt x="1301750" y="314325"/>
                </a:cubicBezTo>
                <a:cubicBezTo>
                  <a:pt x="1302520" y="317405"/>
                  <a:pt x="1301750" y="320675"/>
                  <a:pt x="1301750" y="32385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93BFF2B-9523-7A35-D03F-5FFF10693A8E}"/>
              </a:ext>
            </a:extLst>
          </p:cNvPr>
          <p:cNvSpPr/>
          <p:nvPr/>
        </p:nvSpPr>
        <p:spPr>
          <a:xfrm>
            <a:off x="1209397" y="4709968"/>
            <a:ext cx="565000" cy="330200"/>
          </a:xfrm>
          <a:custGeom>
            <a:avLst/>
            <a:gdLst>
              <a:gd name="connsiteX0" fmla="*/ 0 w 1302092"/>
              <a:gd name="connsiteY0" fmla="*/ 330200 h 330200"/>
              <a:gd name="connsiteX1" fmla="*/ 15875 w 1302092"/>
              <a:gd name="connsiteY1" fmla="*/ 317500 h 330200"/>
              <a:gd name="connsiteX2" fmla="*/ 41275 w 1302092"/>
              <a:gd name="connsiteY2" fmla="*/ 292100 h 330200"/>
              <a:gd name="connsiteX3" fmla="*/ 57150 w 1302092"/>
              <a:gd name="connsiteY3" fmla="*/ 279400 h 330200"/>
              <a:gd name="connsiteX4" fmla="*/ 76200 w 1302092"/>
              <a:gd name="connsiteY4" fmla="*/ 266700 h 330200"/>
              <a:gd name="connsiteX5" fmla="*/ 95250 w 1302092"/>
              <a:gd name="connsiteY5" fmla="*/ 244475 h 330200"/>
              <a:gd name="connsiteX6" fmla="*/ 111125 w 1302092"/>
              <a:gd name="connsiteY6" fmla="*/ 238125 h 330200"/>
              <a:gd name="connsiteX7" fmla="*/ 123825 w 1302092"/>
              <a:gd name="connsiteY7" fmla="*/ 228600 h 330200"/>
              <a:gd name="connsiteX8" fmla="*/ 152400 w 1302092"/>
              <a:gd name="connsiteY8" fmla="*/ 193675 h 330200"/>
              <a:gd name="connsiteX9" fmla="*/ 168275 w 1302092"/>
              <a:gd name="connsiteY9" fmla="*/ 177800 h 330200"/>
              <a:gd name="connsiteX10" fmla="*/ 180975 w 1302092"/>
              <a:gd name="connsiteY10" fmla="*/ 161925 h 330200"/>
              <a:gd name="connsiteX11" fmla="*/ 200025 w 1302092"/>
              <a:gd name="connsiteY11" fmla="*/ 149225 h 330200"/>
              <a:gd name="connsiteX12" fmla="*/ 260350 w 1302092"/>
              <a:gd name="connsiteY12" fmla="*/ 107950 h 330200"/>
              <a:gd name="connsiteX13" fmla="*/ 288925 w 1302092"/>
              <a:gd name="connsiteY13" fmla="*/ 98425 h 330200"/>
              <a:gd name="connsiteX14" fmla="*/ 323850 w 1302092"/>
              <a:gd name="connsiteY14" fmla="*/ 79375 h 330200"/>
              <a:gd name="connsiteX15" fmla="*/ 377825 w 1302092"/>
              <a:gd name="connsiteY15" fmla="*/ 66675 h 330200"/>
              <a:gd name="connsiteX16" fmla="*/ 431800 w 1302092"/>
              <a:gd name="connsiteY16" fmla="*/ 57150 h 330200"/>
              <a:gd name="connsiteX17" fmla="*/ 447675 w 1302092"/>
              <a:gd name="connsiteY17" fmla="*/ 50800 h 330200"/>
              <a:gd name="connsiteX18" fmla="*/ 514350 w 1302092"/>
              <a:gd name="connsiteY18" fmla="*/ 41275 h 330200"/>
              <a:gd name="connsiteX19" fmla="*/ 530225 w 1302092"/>
              <a:gd name="connsiteY19" fmla="*/ 34925 h 330200"/>
              <a:gd name="connsiteX20" fmla="*/ 552450 w 1302092"/>
              <a:gd name="connsiteY20" fmla="*/ 22225 h 330200"/>
              <a:gd name="connsiteX21" fmla="*/ 587375 w 1302092"/>
              <a:gd name="connsiteY21" fmla="*/ 15875 h 330200"/>
              <a:gd name="connsiteX22" fmla="*/ 631825 w 1302092"/>
              <a:gd name="connsiteY22" fmla="*/ 9525 h 330200"/>
              <a:gd name="connsiteX23" fmla="*/ 663575 w 1302092"/>
              <a:gd name="connsiteY23" fmla="*/ 6350 h 330200"/>
              <a:gd name="connsiteX24" fmla="*/ 695325 w 1302092"/>
              <a:gd name="connsiteY24" fmla="*/ 0 h 330200"/>
              <a:gd name="connsiteX25" fmla="*/ 844550 w 1302092"/>
              <a:gd name="connsiteY25" fmla="*/ 6350 h 330200"/>
              <a:gd name="connsiteX26" fmla="*/ 927100 w 1302092"/>
              <a:gd name="connsiteY26" fmla="*/ 31750 h 330200"/>
              <a:gd name="connsiteX27" fmla="*/ 971550 w 1302092"/>
              <a:gd name="connsiteY27" fmla="*/ 41275 h 330200"/>
              <a:gd name="connsiteX28" fmla="*/ 990600 w 1302092"/>
              <a:gd name="connsiteY28" fmla="*/ 47625 h 330200"/>
              <a:gd name="connsiteX29" fmla="*/ 1003300 w 1302092"/>
              <a:gd name="connsiteY29" fmla="*/ 60325 h 330200"/>
              <a:gd name="connsiteX30" fmla="*/ 1016000 w 1302092"/>
              <a:gd name="connsiteY30" fmla="*/ 69850 h 330200"/>
              <a:gd name="connsiteX31" fmla="*/ 1050925 w 1302092"/>
              <a:gd name="connsiteY31" fmla="*/ 95250 h 330200"/>
              <a:gd name="connsiteX32" fmla="*/ 1082675 w 1302092"/>
              <a:gd name="connsiteY32" fmla="*/ 120650 h 330200"/>
              <a:gd name="connsiteX33" fmla="*/ 1101725 w 1302092"/>
              <a:gd name="connsiteY33" fmla="*/ 127000 h 330200"/>
              <a:gd name="connsiteX34" fmla="*/ 1136650 w 1302092"/>
              <a:gd name="connsiteY34" fmla="*/ 149225 h 330200"/>
              <a:gd name="connsiteX35" fmla="*/ 1146175 w 1302092"/>
              <a:gd name="connsiteY35" fmla="*/ 161925 h 330200"/>
              <a:gd name="connsiteX36" fmla="*/ 1165225 w 1302092"/>
              <a:gd name="connsiteY36" fmla="*/ 174625 h 330200"/>
              <a:gd name="connsiteX37" fmla="*/ 1174750 w 1302092"/>
              <a:gd name="connsiteY37" fmla="*/ 187325 h 330200"/>
              <a:gd name="connsiteX38" fmla="*/ 1203325 w 1302092"/>
              <a:gd name="connsiteY38" fmla="*/ 206375 h 330200"/>
              <a:gd name="connsiteX39" fmla="*/ 1219200 w 1302092"/>
              <a:gd name="connsiteY39" fmla="*/ 222250 h 330200"/>
              <a:gd name="connsiteX40" fmla="*/ 1270000 w 1302092"/>
              <a:gd name="connsiteY40" fmla="*/ 263525 h 330200"/>
              <a:gd name="connsiteX41" fmla="*/ 1279525 w 1302092"/>
              <a:gd name="connsiteY41" fmla="*/ 282575 h 330200"/>
              <a:gd name="connsiteX42" fmla="*/ 1289050 w 1302092"/>
              <a:gd name="connsiteY42" fmla="*/ 288925 h 330200"/>
              <a:gd name="connsiteX43" fmla="*/ 1301750 w 1302092"/>
              <a:gd name="connsiteY43" fmla="*/ 314325 h 330200"/>
              <a:gd name="connsiteX44" fmla="*/ 1301750 w 1302092"/>
              <a:gd name="connsiteY44" fmla="*/ 32385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02092" h="330200">
                <a:moveTo>
                  <a:pt x="0" y="330200"/>
                </a:moveTo>
                <a:cubicBezTo>
                  <a:pt x="5292" y="325967"/>
                  <a:pt x="10896" y="322096"/>
                  <a:pt x="15875" y="317500"/>
                </a:cubicBezTo>
                <a:cubicBezTo>
                  <a:pt x="24673" y="309378"/>
                  <a:pt x="31925" y="299580"/>
                  <a:pt x="41275" y="292100"/>
                </a:cubicBezTo>
                <a:cubicBezTo>
                  <a:pt x="46567" y="287867"/>
                  <a:pt x="52050" y="283862"/>
                  <a:pt x="57150" y="279400"/>
                </a:cubicBezTo>
                <a:cubicBezTo>
                  <a:pt x="71786" y="266594"/>
                  <a:pt x="60370" y="271977"/>
                  <a:pt x="76200" y="266700"/>
                </a:cubicBezTo>
                <a:cubicBezTo>
                  <a:pt x="82550" y="259292"/>
                  <a:pt x="87698" y="250654"/>
                  <a:pt x="95250" y="244475"/>
                </a:cubicBezTo>
                <a:cubicBezTo>
                  <a:pt x="99661" y="240866"/>
                  <a:pt x="106143" y="240893"/>
                  <a:pt x="111125" y="238125"/>
                </a:cubicBezTo>
                <a:cubicBezTo>
                  <a:pt x="115751" y="235555"/>
                  <a:pt x="119870" y="232116"/>
                  <a:pt x="123825" y="228600"/>
                </a:cubicBezTo>
                <a:cubicBezTo>
                  <a:pt x="151776" y="203755"/>
                  <a:pt x="128737" y="222596"/>
                  <a:pt x="152400" y="193675"/>
                </a:cubicBezTo>
                <a:cubicBezTo>
                  <a:pt x="157139" y="187883"/>
                  <a:pt x="163269" y="183362"/>
                  <a:pt x="168275" y="177800"/>
                </a:cubicBezTo>
                <a:cubicBezTo>
                  <a:pt x="172808" y="172763"/>
                  <a:pt x="175938" y="166458"/>
                  <a:pt x="180975" y="161925"/>
                </a:cubicBezTo>
                <a:cubicBezTo>
                  <a:pt x="186648" y="156820"/>
                  <a:pt x="193976" y="153878"/>
                  <a:pt x="200025" y="149225"/>
                </a:cubicBezTo>
                <a:cubicBezTo>
                  <a:pt x="222438" y="131985"/>
                  <a:pt x="230360" y="117947"/>
                  <a:pt x="260350" y="107950"/>
                </a:cubicBezTo>
                <a:cubicBezTo>
                  <a:pt x="269875" y="104775"/>
                  <a:pt x="280316" y="103591"/>
                  <a:pt x="288925" y="98425"/>
                </a:cubicBezTo>
                <a:cubicBezTo>
                  <a:pt x="299023" y="92366"/>
                  <a:pt x="312930" y="83470"/>
                  <a:pt x="323850" y="79375"/>
                </a:cubicBezTo>
                <a:cubicBezTo>
                  <a:pt x="358859" y="66247"/>
                  <a:pt x="347309" y="72397"/>
                  <a:pt x="377825" y="66675"/>
                </a:cubicBezTo>
                <a:cubicBezTo>
                  <a:pt x="435232" y="55911"/>
                  <a:pt x="378789" y="63776"/>
                  <a:pt x="431800" y="57150"/>
                </a:cubicBezTo>
                <a:cubicBezTo>
                  <a:pt x="437092" y="55033"/>
                  <a:pt x="442127" y="52105"/>
                  <a:pt x="447675" y="50800"/>
                </a:cubicBezTo>
                <a:cubicBezTo>
                  <a:pt x="468949" y="45794"/>
                  <a:pt x="492540" y="43698"/>
                  <a:pt x="514350" y="41275"/>
                </a:cubicBezTo>
                <a:cubicBezTo>
                  <a:pt x="519642" y="39158"/>
                  <a:pt x="525127" y="37474"/>
                  <a:pt x="530225" y="34925"/>
                </a:cubicBezTo>
                <a:cubicBezTo>
                  <a:pt x="537857" y="31109"/>
                  <a:pt x="544355" y="24923"/>
                  <a:pt x="552450" y="22225"/>
                </a:cubicBezTo>
                <a:cubicBezTo>
                  <a:pt x="563675" y="18483"/>
                  <a:pt x="575691" y="17744"/>
                  <a:pt x="587375" y="15875"/>
                </a:cubicBezTo>
                <a:cubicBezTo>
                  <a:pt x="602154" y="13510"/>
                  <a:pt x="616932" y="11014"/>
                  <a:pt x="631825" y="9525"/>
                </a:cubicBezTo>
                <a:cubicBezTo>
                  <a:pt x="642408" y="8467"/>
                  <a:pt x="653057" y="7928"/>
                  <a:pt x="663575" y="6350"/>
                </a:cubicBezTo>
                <a:cubicBezTo>
                  <a:pt x="674249" y="4749"/>
                  <a:pt x="684742" y="2117"/>
                  <a:pt x="695325" y="0"/>
                </a:cubicBezTo>
                <a:cubicBezTo>
                  <a:pt x="745067" y="2117"/>
                  <a:pt x="794988" y="1630"/>
                  <a:pt x="844550" y="6350"/>
                </a:cubicBezTo>
                <a:cubicBezTo>
                  <a:pt x="882669" y="9980"/>
                  <a:pt x="894646" y="20296"/>
                  <a:pt x="927100" y="31750"/>
                </a:cubicBezTo>
                <a:cubicBezTo>
                  <a:pt x="947106" y="38811"/>
                  <a:pt x="950842" y="38317"/>
                  <a:pt x="971550" y="41275"/>
                </a:cubicBezTo>
                <a:cubicBezTo>
                  <a:pt x="977900" y="43392"/>
                  <a:pt x="984860" y="44181"/>
                  <a:pt x="990600" y="47625"/>
                </a:cubicBezTo>
                <a:cubicBezTo>
                  <a:pt x="995734" y="50705"/>
                  <a:pt x="998794" y="56383"/>
                  <a:pt x="1003300" y="60325"/>
                </a:cubicBezTo>
                <a:cubicBezTo>
                  <a:pt x="1007282" y="63810"/>
                  <a:pt x="1011665" y="66815"/>
                  <a:pt x="1016000" y="69850"/>
                </a:cubicBezTo>
                <a:cubicBezTo>
                  <a:pt x="1034853" y="83047"/>
                  <a:pt x="1034273" y="80679"/>
                  <a:pt x="1050925" y="95250"/>
                </a:cubicBezTo>
                <a:cubicBezTo>
                  <a:pt x="1066148" y="108570"/>
                  <a:pt x="1058295" y="107522"/>
                  <a:pt x="1082675" y="120650"/>
                </a:cubicBezTo>
                <a:cubicBezTo>
                  <a:pt x="1088568" y="123823"/>
                  <a:pt x="1095375" y="124883"/>
                  <a:pt x="1101725" y="127000"/>
                </a:cubicBezTo>
                <a:cubicBezTo>
                  <a:pt x="1151569" y="176844"/>
                  <a:pt x="1084351" y="114359"/>
                  <a:pt x="1136650" y="149225"/>
                </a:cubicBezTo>
                <a:cubicBezTo>
                  <a:pt x="1141053" y="152160"/>
                  <a:pt x="1142220" y="158409"/>
                  <a:pt x="1146175" y="161925"/>
                </a:cubicBezTo>
                <a:cubicBezTo>
                  <a:pt x="1151879" y="166995"/>
                  <a:pt x="1159521" y="169555"/>
                  <a:pt x="1165225" y="174625"/>
                </a:cubicBezTo>
                <a:cubicBezTo>
                  <a:pt x="1169180" y="178141"/>
                  <a:pt x="1170685" y="183937"/>
                  <a:pt x="1174750" y="187325"/>
                </a:cubicBezTo>
                <a:cubicBezTo>
                  <a:pt x="1183544" y="194654"/>
                  <a:pt x="1195230" y="198280"/>
                  <a:pt x="1203325" y="206375"/>
                </a:cubicBezTo>
                <a:cubicBezTo>
                  <a:pt x="1208617" y="211667"/>
                  <a:pt x="1213589" y="217299"/>
                  <a:pt x="1219200" y="222250"/>
                </a:cubicBezTo>
                <a:cubicBezTo>
                  <a:pt x="1245748" y="245675"/>
                  <a:pt x="1249073" y="247830"/>
                  <a:pt x="1270000" y="263525"/>
                </a:cubicBezTo>
                <a:cubicBezTo>
                  <a:pt x="1273175" y="269875"/>
                  <a:pt x="1275265" y="276895"/>
                  <a:pt x="1279525" y="282575"/>
                </a:cubicBezTo>
                <a:cubicBezTo>
                  <a:pt x="1281815" y="285628"/>
                  <a:pt x="1286352" y="286227"/>
                  <a:pt x="1289050" y="288925"/>
                </a:cubicBezTo>
                <a:cubicBezTo>
                  <a:pt x="1294376" y="294251"/>
                  <a:pt x="1300234" y="308261"/>
                  <a:pt x="1301750" y="314325"/>
                </a:cubicBezTo>
                <a:cubicBezTo>
                  <a:pt x="1302520" y="317405"/>
                  <a:pt x="1301750" y="320675"/>
                  <a:pt x="1301750" y="32385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661A59EA-E958-C0BB-A77C-7A38FEB3B9E8}"/>
              </a:ext>
            </a:extLst>
          </p:cNvPr>
          <p:cNvSpPr/>
          <p:nvPr/>
        </p:nvSpPr>
        <p:spPr>
          <a:xfrm>
            <a:off x="607151" y="4709968"/>
            <a:ext cx="564999" cy="330200"/>
          </a:xfrm>
          <a:custGeom>
            <a:avLst/>
            <a:gdLst>
              <a:gd name="connsiteX0" fmla="*/ 0 w 1302092"/>
              <a:gd name="connsiteY0" fmla="*/ 330200 h 330200"/>
              <a:gd name="connsiteX1" fmla="*/ 15875 w 1302092"/>
              <a:gd name="connsiteY1" fmla="*/ 317500 h 330200"/>
              <a:gd name="connsiteX2" fmla="*/ 41275 w 1302092"/>
              <a:gd name="connsiteY2" fmla="*/ 292100 h 330200"/>
              <a:gd name="connsiteX3" fmla="*/ 57150 w 1302092"/>
              <a:gd name="connsiteY3" fmla="*/ 279400 h 330200"/>
              <a:gd name="connsiteX4" fmla="*/ 76200 w 1302092"/>
              <a:gd name="connsiteY4" fmla="*/ 266700 h 330200"/>
              <a:gd name="connsiteX5" fmla="*/ 95250 w 1302092"/>
              <a:gd name="connsiteY5" fmla="*/ 244475 h 330200"/>
              <a:gd name="connsiteX6" fmla="*/ 111125 w 1302092"/>
              <a:gd name="connsiteY6" fmla="*/ 238125 h 330200"/>
              <a:gd name="connsiteX7" fmla="*/ 123825 w 1302092"/>
              <a:gd name="connsiteY7" fmla="*/ 228600 h 330200"/>
              <a:gd name="connsiteX8" fmla="*/ 152400 w 1302092"/>
              <a:gd name="connsiteY8" fmla="*/ 193675 h 330200"/>
              <a:gd name="connsiteX9" fmla="*/ 168275 w 1302092"/>
              <a:gd name="connsiteY9" fmla="*/ 177800 h 330200"/>
              <a:gd name="connsiteX10" fmla="*/ 180975 w 1302092"/>
              <a:gd name="connsiteY10" fmla="*/ 161925 h 330200"/>
              <a:gd name="connsiteX11" fmla="*/ 200025 w 1302092"/>
              <a:gd name="connsiteY11" fmla="*/ 149225 h 330200"/>
              <a:gd name="connsiteX12" fmla="*/ 260350 w 1302092"/>
              <a:gd name="connsiteY12" fmla="*/ 107950 h 330200"/>
              <a:gd name="connsiteX13" fmla="*/ 288925 w 1302092"/>
              <a:gd name="connsiteY13" fmla="*/ 98425 h 330200"/>
              <a:gd name="connsiteX14" fmla="*/ 323850 w 1302092"/>
              <a:gd name="connsiteY14" fmla="*/ 79375 h 330200"/>
              <a:gd name="connsiteX15" fmla="*/ 377825 w 1302092"/>
              <a:gd name="connsiteY15" fmla="*/ 66675 h 330200"/>
              <a:gd name="connsiteX16" fmla="*/ 431800 w 1302092"/>
              <a:gd name="connsiteY16" fmla="*/ 57150 h 330200"/>
              <a:gd name="connsiteX17" fmla="*/ 447675 w 1302092"/>
              <a:gd name="connsiteY17" fmla="*/ 50800 h 330200"/>
              <a:gd name="connsiteX18" fmla="*/ 514350 w 1302092"/>
              <a:gd name="connsiteY18" fmla="*/ 41275 h 330200"/>
              <a:gd name="connsiteX19" fmla="*/ 530225 w 1302092"/>
              <a:gd name="connsiteY19" fmla="*/ 34925 h 330200"/>
              <a:gd name="connsiteX20" fmla="*/ 552450 w 1302092"/>
              <a:gd name="connsiteY20" fmla="*/ 22225 h 330200"/>
              <a:gd name="connsiteX21" fmla="*/ 587375 w 1302092"/>
              <a:gd name="connsiteY21" fmla="*/ 15875 h 330200"/>
              <a:gd name="connsiteX22" fmla="*/ 631825 w 1302092"/>
              <a:gd name="connsiteY22" fmla="*/ 9525 h 330200"/>
              <a:gd name="connsiteX23" fmla="*/ 663575 w 1302092"/>
              <a:gd name="connsiteY23" fmla="*/ 6350 h 330200"/>
              <a:gd name="connsiteX24" fmla="*/ 695325 w 1302092"/>
              <a:gd name="connsiteY24" fmla="*/ 0 h 330200"/>
              <a:gd name="connsiteX25" fmla="*/ 844550 w 1302092"/>
              <a:gd name="connsiteY25" fmla="*/ 6350 h 330200"/>
              <a:gd name="connsiteX26" fmla="*/ 927100 w 1302092"/>
              <a:gd name="connsiteY26" fmla="*/ 31750 h 330200"/>
              <a:gd name="connsiteX27" fmla="*/ 971550 w 1302092"/>
              <a:gd name="connsiteY27" fmla="*/ 41275 h 330200"/>
              <a:gd name="connsiteX28" fmla="*/ 990600 w 1302092"/>
              <a:gd name="connsiteY28" fmla="*/ 47625 h 330200"/>
              <a:gd name="connsiteX29" fmla="*/ 1003300 w 1302092"/>
              <a:gd name="connsiteY29" fmla="*/ 60325 h 330200"/>
              <a:gd name="connsiteX30" fmla="*/ 1016000 w 1302092"/>
              <a:gd name="connsiteY30" fmla="*/ 69850 h 330200"/>
              <a:gd name="connsiteX31" fmla="*/ 1050925 w 1302092"/>
              <a:gd name="connsiteY31" fmla="*/ 95250 h 330200"/>
              <a:gd name="connsiteX32" fmla="*/ 1082675 w 1302092"/>
              <a:gd name="connsiteY32" fmla="*/ 120650 h 330200"/>
              <a:gd name="connsiteX33" fmla="*/ 1101725 w 1302092"/>
              <a:gd name="connsiteY33" fmla="*/ 127000 h 330200"/>
              <a:gd name="connsiteX34" fmla="*/ 1136650 w 1302092"/>
              <a:gd name="connsiteY34" fmla="*/ 149225 h 330200"/>
              <a:gd name="connsiteX35" fmla="*/ 1146175 w 1302092"/>
              <a:gd name="connsiteY35" fmla="*/ 161925 h 330200"/>
              <a:gd name="connsiteX36" fmla="*/ 1165225 w 1302092"/>
              <a:gd name="connsiteY36" fmla="*/ 174625 h 330200"/>
              <a:gd name="connsiteX37" fmla="*/ 1174750 w 1302092"/>
              <a:gd name="connsiteY37" fmla="*/ 187325 h 330200"/>
              <a:gd name="connsiteX38" fmla="*/ 1203325 w 1302092"/>
              <a:gd name="connsiteY38" fmla="*/ 206375 h 330200"/>
              <a:gd name="connsiteX39" fmla="*/ 1219200 w 1302092"/>
              <a:gd name="connsiteY39" fmla="*/ 222250 h 330200"/>
              <a:gd name="connsiteX40" fmla="*/ 1270000 w 1302092"/>
              <a:gd name="connsiteY40" fmla="*/ 263525 h 330200"/>
              <a:gd name="connsiteX41" fmla="*/ 1279525 w 1302092"/>
              <a:gd name="connsiteY41" fmla="*/ 282575 h 330200"/>
              <a:gd name="connsiteX42" fmla="*/ 1289050 w 1302092"/>
              <a:gd name="connsiteY42" fmla="*/ 288925 h 330200"/>
              <a:gd name="connsiteX43" fmla="*/ 1301750 w 1302092"/>
              <a:gd name="connsiteY43" fmla="*/ 314325 h 330200"/>
              <a:gd name="connsiteX44" fmla="*/ 1301750 w 1302092"/>
              <a:gd name="connsiteY44" fmla="*/ 32385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02092" h="330200">
                <a:moveTo>
                  <a:pt x="0" y="330200"/>
                </a:moveTo>
                <a:cubicBezTo>
                  <a:pt x="5292" y="325967"/>
                  <a:pt x="10896" y="322096"/>
                  <a:pt x="15875" y="317500"/>
                </a:cubicBezTo>
                <a:cubicBezTo>
                  <a:pt x="24673" y="309378"/>
                  <a:pt x="31925" y="299580"/>
                  <a:pt x="41275" y="292100"/>
                </a:cubicBezTo>
                <a:cubicBezTo>
                  <a:pt x="46567" y="287867"/>
                  <a:pt x="52050" y="283862"/>
                  <a:pt x="57150" y="279400"/>
                </a:cubicBezTo>
                <a:cubicBezTo>
                  <a:pt x="71786" y="266594"/>
                  <a:pt x="60370" y="271977"/>
                  <a:pt x="76200" y="266700"/>
                </a:cubicBezTo>
                <a:cubicBezTo>
                  <a:pt x="82550" y="259292"/>
                  <a:pt x="87698" y="250654"/>
                  <a:pt x="95250" y="244475"/>
                </a:cubicBezTo>
                <a:cubicBezTo>
                  <a:pt x="99661" y="240866"/>
                  <a:pt x="106143" y="240893"/>
                  <a:pt x="111125" y="238125"/>
                </a:cubicBezTo>
                <a:cubicBezTo>
                  <a:pt x="115751" y="235555"/>
                  <a:pt x="119870" y="232116"/>
                  <a:pt x="123825" y="228600"/>
                </a:cubicBezTo>
                <a:cubicBezTo>
                  <a:pt x="151776" y="203755"/>
                  <a:pt x="128737" y="222596"/>
                  <a:pt x="152400" y="193675"/>
                </a:cubicBezTo>
                <a:cubicBezTo>
                  <a:pt x="157139" y="187883"/>
                  <a:pt x="163269" y="183362"/>
                  <a:pt x="168275" y="177800"/>
                </a:cubicBezTo>
                <a:cubicBezTo>
                  <a:pt x="172808" y="172763"/>
                  <a:pt x="175938" y="166458"/>
                  <a:pt x="180975" y="161925"/>
                </a:cubicBezTo>
                <a:cubicBezTo>
                  <a:pt x="186648" y="156820"/>
                  <a:pt x="193976" y="153878"/>
                  <a:pt x="200025" y="149225"/>
                </a:cubicBezTo>
                <a:cubicBezTo>
                  <a:pt x="222438" y="131985"/>
                  <a:pt x="230360" y="117947"/>
                  <a:pt x="260350" y="107950"/>
                </a:cubicBezTo>
                <a:cubicBezTo>
                  <a:pt x="269875" y="104775"/>
                  <a:pt x="280316" y="103591"/>
                  <a:pt x="288925" y="98425"/>
                </a:cubicBezTo>
                <a:cubicBezTo>
                  <a:pt x="299023" y="92366"/>
                  <a:pt x="312930" y="83470"/>
                  <a:pt x="323850" y="79375"/>
                </a:cubicBezTo>
                <a:cubicBezTo>
                  <a:pt x="358859" y="66247"/>
                  <a:pt x="347309" y="72397"/>
                  <a:pt x="377825" y="66675"/>
                </a:cubicBezTo>
                <a:cubicBezTo>
                  <a:pt x="435232" y="55911"/>
                  <a:pt x="378789" y="63776"/>
                  <a:pt x="431800" y="57150"/>
                </a:cubicBezTo>
                <a:cubicBezTo>
                  <a:pt x="437092" y="55033"/>
                  <a:pt x="442127" y="52105"/>
                  <a:pt x="447675" y="50800"/>
                </a:cubicBezTo>
                <a:cubicBezTo>
                  <a:pt x="468949" y="45794"/>
                  <a:pt x="492540" y="43698"/>
                  <a:pt x="514350" y="41275"/>
                </a:cubicBezTo>
                <a:cubicBezTo>
                  <a:pt x="519642" y="39158"/>
                  <a:pt x="525127" y="37474"/>
                  <a:pt x="530225" y="34925"/>
                </a:cubicBezTo>
                <a:cubicBezTo>
                  <a:pt x="537857" y="31109"/>
                  <a:pt x="544355" y="24923"/>
                  <a:pt x="552450" y="22225"/>
                </a:cubicBezTo>
                <a:cubicBezTo>
                  <a:pt x="563675" y="18483"/>
                  <a:pt x="575691" y="17744"/>
                  <a:pt x="587375" y="15875"/>
                </a:cubicBezTo>
                <a:cubicBezTo>
                  <a:pt x="602154" y="13510"/>
                  <a:pt x="616932" y="11014"/>
                  <a:pt x="631825" y="9525"/>
                </a:cubicBezTo>
                <a:cubicBezTo>
                  <a:pt x="642408" y="8467"/>
                  <a:pt x="653057" y="7928"/>
                  <a:pt x="663575" y="6350"/>
                </a:cubicBezTo>
                <a:cubicBezTo>
                  <a:pt x="674249" y="4749"/>
                  <a:pt x="684742" y="2117"/>
                  <a:pt x="695325" y="0"/>
                </a:cubicBezTo>
                <a:cubicBezTo>
                  <a:pt x="745067" y="2117"/>
                  <a:pt x="794988" y="1630"/>
                  <a:pt x="844550" y="6350"/>
                </a:cubicBezTo>
                <a:cubicBezTo>
                  <a:pt x="882669" y="9980"/>
                  <a:pt x="894646" y="20296"/>
                  <a:pt x="927100" y="31750"/>
                </a:cubicBezTo>
                <a:cubicBezTo>
                  <a:pt x="947106" y="38811"/>
                  <a:pt x="950842" y="38317"/>
                  <a:pt x="971550" y="41275"/>
                </a:cubicBezTo>
                <a:cubicBezTo>
                  <a:pt x="977900" y="43392"/>
                  <a:pt x="984860" y="44181"/>
                  <a:pt x="990600" y="47625"/>
                </a:cubicBezTo>
                <a:cubicBezTo>
                  <a:pt x="995734" y="50705"/>
                  <a:pt x="998794" y="56383"/>
                  <a:pt x="1003300" y="60325"/>
                </a:cubicBezTo>
                <a:cubicBezTo>
                  <a:pt x="1007282" y="63810"/>
                  <a:pt x="1011665" y="66815"/>
                  <a:pt x="1016000" y="69850"/>
                </a:cubicBezTo>
                <a:cubicBezTo>
                  <a:pt x="1034853" y="83047"/>
                  <a:pt x="1034273" y="80679"/>
                  <a:pt x="1050925" y="95250"/>
                </a:cubicBezTo>
                <a:cubicBezTo>
                  <a:pt x="1066148" y="108570"/>
                  <a:pt x="1058295" y="107522"/>
                  <a:pt x="1082675" y="120650"/>
                </a:cubicBezTo>
                <a:cubicBezTo>
                  <a:pt x="1088568" y="123823"/>
                  <a:pt x="1095375" y="124883"/>
                  <a:pt x="1101725" y="127000"/>
                </a:cubicBezTo>
                <a:cubicBezTo>
                  <a:pt x="1151569" y="176844"/>
                  <a:pt x="1084351" y="114359"/>
                  <a:pt x="1136650" y="149225"/>
                </a:cubicBezTo>
                <a:cubicBezTo>
                  <a:pt x="1141053" y="152160"/>
                  <a:pt x="1142220" y="158409"/>
                  <a:pt x="1146175" y="161925"/>
                </a:cubicBezTo>
                <a:cubicBezTo>
                  <a:pt x="1151879" y="166995"/>
                  <a:pt x="1159521" y="169555"/>
                  <a:pt x="1165225" y="174625"/>
                </a:cubicBezTo>
                <a:cubicBezTo>
                  <a:pt x="1169180" y="178141"/>
                  <a:pt x="1170685" y="183937"/>
                  <a:pt x="1174750" y="187325"/>
                </a:cubicBezTo>
                <a:cubicBezTo>
                  <a:pt x="1183544" y="194654"/>
                  <a:pt x="1195230" y="198280"/>
                  <a:pt x="1203325" y="206375"/>
                </a:cubicBezTo>
                <a:cubicBezTo>
                  <a:pt x="1208617" y="211667"/>
                  <a:pt x="1213589" y="217299"/>
                  <a:pt x="1219200" y="222250"/>
                </a:cubicBezTo>
                <a:cubicBezTo>
                  <a:pt x="1245748" y="245675"/>
                  <a:pt x="1249073" y="247830"/>
                  <a:pt x="1270000" y="263525"/>
                </a:cubicBezTo>
                <a:cubicBezTo>
                  <a:pt x="1273175" y="269875"/>
                  <a:pt x="1275265" y="276895"/>
                  <a:pt x="1279525" y="282575"/>
                </a:cubicBezTo>
                <a:cubicBezTo>
                  <a:pt x="1281815" y="285628"/>
                  <a:pt x="1286352" y="286227"/>
                  <a:pt x="1289050" y="288925"/>
                </a:cubicBezTo>
                <a:cubicBezTo>
                  <a:pt x="1294376" y="294251"/>
                  <a:pt x="1300234" y="308261"/>
                  <a:pt x="1301750" y="314325"/>
                </a:cubicBezTo>
                <a:cubicBezTo>
                  <a:pt x="1302520" y="317405"/>
                  <a:pt x="1301750" y="320675"/>
                  <a:pt x="1301750" y="32385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27B6677-E435-62E1-DD18-16E6FB839E3D}"/>
              </a:ext>
            </a:extLst>
          </p:cNvPr>
          <p:cNvSpPr/>
          <p:nvPr/>
        </p:nvSpPr>
        <p:spPr>
          <a:xfrm>
            <a:off x="9072513" y="5207248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8" grpId="0"/>
      <p:bldP spid="32" grpId="0"/>
      <p:bldP spid="29" grpId="0" animBg="1"/>
      <p:bldP spid="30" grpId="0" animBg="1"/>
      <p:bldP spid="31" grpId="0" animBg="1"/>
      <p:bldP spid="47" grpId="0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80D43-9C70-208A-6B64-F733BFF83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F20220-97B0-656F-AE83-4AB05F11E99D}"/>
              </a:ext>
            </a:extLst>
          </p:cNvPr>
          <p:cNvCxnSpPr>
            <a:cxnSpLocks/>
          </p:cNvCxnSpPr>
          <p:nvPr/>
        </p:nvCxnSpPr>
        <p:spPr>
          <a:xfrm>
            <a:off x="5226599" y="2913490"/>
            <a:ext cx="2635045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AC14EE9-EBBA-5123-95C9-E57736D18001}"/>
                  </a:ext>
                </a:extLst>
              </p:cNvPr>
              <p:cNvSpPr txBox="1"/>
              <p:nvPr/>
            </p:nvSpPr>
            <p:spPr>
              <a:xfrm>
                <a:off x="8395870" y="3890140"/>
                <a:ext cx="2714269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(oriented)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2,3</m:t>
                        </m:r>
                      </m:sub>
                    </m:sSub>
                  </m:oMath>
                </a14:m>
                <a:r>
                  <a:rPr lang="en-US" dirty="0"/>
                  <a:t>s forbidden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AC14EE9-EBBA-5123-95C9-E57736D18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5870" y="3890140"/>
                <a:ext cx="2714269" cy="381515"/>
              </a:xfrm>
              <a:prstGeom prst="rect">
                <a:avLst/>
              </a:prstGeom>
              <a:blipFill>
                <a:blip r:embed="rId2"/>
                <a:stretch>
                  <a:fillRect l="-1794" t="-4762" r="-1121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6E404F-DBE2-3717-A074-42C60529C566}"/>
                  </a:ext>
                </a:extLst>
              </p:cNvPr>
              <p:cNvSpPr txBox="1"/>
              <p:nvPr/>
            </p:nvSpPr>
            <p:spPr>
              <a:xfrm>
                <a:off x="457628" y="1635814"/>
                <a:ext cx="4577514" cy="1785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Independence Lemma:</a:t>
                </a:r>
              </a:p>
              <a:p>
                <a:pPr algn="ctr"/>
                <a:r>
                  <a:rPr lang="en-US" i="1" dirty="0"/>
                  <a:t>Three</a:t>
                </a:r>
                <a:r>
                  <a:rPr lang="en-US" dirty="0"/>
                  <a:t> paths that use the same two nodes are forbidden in unique edge-disjoint directed shortest paths, because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2/3</m:t>
                    </m:r>
                  </m:oMath>
                </a14:m>
                <a:r>
                  <a:rPr lang="en-US" dirty="0"/>
                  <a:t> of these paths must agree on the </a:t>
                </a:r>
                <a:r>
                  <a:rPr lang="en-US" i="1" dirty="0"/>
                  <a:t>order.</a:t>
                </a:r>
                <a:endParaRPr lang="en-US" b="1" dirty="0">
                  <a:solidFill>
                    <a:schemeClr val="accent5"/>
                  </a:solidFill>
                </a:endParaRPr>
              </a:p>
              <a:p>
                <a:pPr marL="0" indent="0" algn="ctr">
                  <a:buNone/>
                </a:pPr>
                <a:endParaRPr lang="en-US"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6E404F-DBE2-3717-A074-42C60529C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28" y="1635814"/>
                <a:ext cx="4577514" cy="1785104"/>
              </a:xfrm>
              <a:prstGeom prst="rect">
                <a:avLst/>
              </a:prstGeom>
              <a:blipFill>
                <a:blip r:embed="rId3"/>
                <a:stretch>
                  <a:fillRect l="-1065" t="-1706" r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4ABB6B-9D1B-B85C-3985-05EAAB054D47}"/>
                  </a:ext>
                </a:extLst>
              </p:cNvPr>
              <p:cNvSpPr txBox="1"/>
              <p:nvPr/>
            </p:nvSpPr>
            <p:spPr>
              <a:xfrm>
                <a:off x="254204" y="4719040"/>
                <a:ext cx="4972395" cy="1398396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Lemma 1 (Forbidden Subgraphs):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incidence graph of unique edge-disjoint shortest paths in directed graphs does not have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subgraphs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(with orientation).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4ABB6B-9D1B-B85C-3985-05EAAB054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04" y="4719040"/>
                <a:ext cx="4972395" cy="1398396"/>
              </a:xfrm>
              <a:prstGeom prst="rect">
                <a:avLst/>
              </a:prstGeom>
              <a:blipFill>
                <a:blip r:embed="rId4"/>
                <a:stretch>
                  <a:fillRect t="-1674" b="-3766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F0CBEE-93B9-18D2-9913-62429470E3CF}"/>
                  </a:ext>
                </a:extLst>
              </p:cNvPr>
              <p:cNvSpPr txBox="1"/>
              <p:nvPr/>
            </p:nvSpPr>
            <p:spPr>
              <a:xfrm>
                <a:off x="5445286" y="4719040"/>
                <a:ext cx="6659190" cy="1436547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Lemma 2 (Extremal Bound):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max possible number of edges in an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)-node bipartite graph without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  <m:r>
                          <a:rPr lang="en-U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subgraphs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(with orientation) is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𝒆𝒙</m:t>
                    </m:r>
                    <m:d>
                      <m:dPr>
                        <m:endChr m:val="|"/>
                        <m:ctrlP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𝒏</m:t>
                        </m:r>
                        <m: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𝒑</m:t>
                        </m:r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sub>
                    </m:sSub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  <m:r>
                      <a:rPr lang="en-US" sz="20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𝚯</m:t>
                    </m:r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𝐦𝐢𝐧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sSup>
                              <m:sSupPr>
                                <m:ctrlP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p>
                                <m: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000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p>
                                <m: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1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p>
                            </m:sSup>
                            <m:r>
                              <a:rPr lang="en-US" sz="20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d>
                      </m:e>
                    </m:func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000" b="1" i="1" dirty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F0CBEE-93B9-18D2-9913-62429470E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286" y="4719040"/>
                <a:ext cx="6659190" cy="1436547"/>
              </a:xfrm>
              <a:prstGeom prst="rect">
                <a:avLst/>
              </a:prstGeom>
              <a:blipFill>
                <a:blip r:embed="rId5"/>
                <a:stretch>
                  <a:fillRect t="-1633" r="-91" b="-3265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3ADEE1FB-6873-05BA-9D65-C750163213FE}"/>
              </a:ext>
            </a:extLst>
          </p:cNvPr>
          <p:cNvSpPr/>
          <p:nvPr/>
        </p:nvSpPr>
        <p:spPr>
          <a:xfrm>
            <a:off x="2013238" y="3603270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92CAAC-AA30-9C04-0C70-22DB2C96BB75}"/>
              </a:ext>
            </a:extLst>
          </p:cNvPr>
          <p:cNvSpPr/>
          <p:nvPr/>
        </p:nvSpPr>
        <p:spPr>
          <a:xfrm>
            <a:off x="3287842" y="3603269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89CEFE5-DC66-3B27-D99E-DB5B8311DCFB}"/>
              </a:ext>
            </a:extLst>
          </p:cNvPr>
          <p:cNvSpPr/>
          <p:nvPr/>
        </p:nvSpPr>
        <p:spPr>
          <a:xfrm>
            <a:off x="2090798" y="3341305"/>
            <a:ext cx="1302092" cy="330200"/>
          </a:xfrm>
          <a:custGeom>
            <a:avLst/>
            <a:gdLst>
              <a:gd name="connsiteX0" fmla="*/ 0 w 1302092"/>
              <a:gd name="connsiteY0" fmla="*/ 330200 h 330200"/>
              <a:gd name="connsiteX1" fmla="*/ 15875 w 1302092"/>
              <a:gd name="connsiteY1" fmla="*/ 317500 h 330200"/>
              <a:gd name="connsiteX2" fmla="*/ 41275 w 1302092"/>
              <a:gd name="connsiteY2" fmla="*/ 292100 h 330200"/>
              <a:gd name="connsiteX3" fmla="*/ 57150 w 1302092"/>
              <a:gd name="connsiteY3" fmla="*/ 279400 h 330200"/>
              <a:gd name="connsiteX4" fmla="*/ 76200 w 1302092"/>
              <a:gd name="connsiteY4" fmla="*/ 266700 h 330200"/>
              <a:gd name="connsiteX5" fmla="*/ 95250 w 1302092"/>
              <a:gd name="connsiteY5" fmla="*/ 244475 h 330200"/>
              <a:gd name="connsiteX6" fmla="*/ 111125 w 1302092"/>
              <a:gd name="connsiteY6" fmla="*/ 238125 h 330200"/>
              <a:gd name="connsiteX7" fmla="*/ 123825 w 1302092"/>
              <a:gd name="connsiteY7" fmla="*/ 228600 h 330200"/>
              <a:gd name="connsiteX8" fmla="*/ 152400 w 1302092"/>
              <a:gd name="connsiteY8" fmla="*/ 193675 h 330200"/>
              <a:gd name="connsiteX9" fmla="*/ 168275 w 1302092"/>
              <a:gd name="connsiteY9" fmla="*/ 177800 h 330200"/>
              <a:gd name="connsiteX10" fmla="*/ 180975 w 1302092"/>
              <a:gd name="connsiteY10" fmla="*/ 161925 h 330200"/>
              <a:gd name="connsiteX11" fmla="*/ 200025 w 1302092"/>
              <a:gd name="connsiteY11" fmla="*/ 149225 h 330200"/>
              <a:gd name="connsiteX12" fmla="*/ 260350 w 1302092"/>
              <a:gd name="connsiteY12" fmla="*/ 107950 h 330200"/>
              <a:gd name="connsiteX13" fmla="*/ 288925 w 1302092"/>
              <a:gd name="connsiteY13" fmla="*/ 98425 h 330200"/>
              <a:gd name="connsiteX14" fmla="*/ 323850 w 1302092"/>
              <a:gd name="connsiteY14" fmla="*/ 79375 h 330200"/>
              <a:gd name="connsiteX15" fmla="*/ 377825 w 1302092"/>
              <a:gd name="connsiteY15" fmla="*/ 66675 h 330200"/>
              <a:gd name="connsiteX16" fmla="*/ 431800 w 1302092"/>
              <a:gd name="connsiteY16" fmla="*/ 57150 h 330200"/>
              <a:gd name="connsiteX17" fmla="*/ 447675 w 1302092"/>
              <a:gd name="connsiteY17" fmla="*/ 50800 h 330200"/>
              <a:gd name="connsiteX18" fmla="*/ 514350 w 1302092"/>
              <a:gd name="connsiteY18" fmla="*/ 41275 h 330200"/>
              <a:gd name="connsiteX19" fmla="*/ 530225 w 1302092"/>
              <a:gd name="connsiteY19" fmla="*/ 34925 h 330200"/>
              <a:gd name="connsiteX20" fmla="*/ 552450 w 1302092"/>
              <a:gd name="connsiteY20" fmla="*/ 22225 h 330200"/>
              <a:gd name="connsiteX21" fmla="*/ 587375 w 1302092"/>
              <a:gd name="connsiteY21" fmla="*/ 15875 h 330200"/>
              <a:gd name="connsiteX22" fmla="*/ 631825 w 1302092"/>
              <a:gd name="connsiteY22" fmla="*/ 9525 h 330200"/>
              <a:gd name="connsiteX23" fmla="*/ 663575 w 1302092"/>
              <a:gd name="connsiteY23" fmla="*/ 6350 h 330200"/>
              <a:gd name="connsiteX24" fmla="*/ 695325 w 1302092"/>
              <a:gd name="connsiteY24" fmla="*/ 0 h 330200"/>
              <a:gd name="connsiteX25" fmla="*/ 844550 w 1302092"/>
              <a:gd name="connsiteY25" fmla="*/ 6350 h 330200"/>
              <a:gd name="connsiteX26" fmla="*/ 927100 w 1302092"/>
              <a:gd name="connsiteY26" fmla="*/ 31750 h 330200"/>
              <a:gd name="connsiteX27" fmla="*/ 971550 w 1302092"/>
              <a:gd name="connsiteY27" fmla="*/ 41275 h 330200"/>
              <a:gd name="connsiteX28" fmla="*/ 990600 w 1302092"/>
              <a:gd name="connsiteY28" fmla="*/ 47625 h 330200"/>
              <a:gd name="connsiteX29" fmla="*/ 1003300 w 1302092"/>
              <a:gd name="connsiteY29" fmla="*/ 60325 h 330200"/>
              <a:gd name="connsiteX30" fmla="*/ 1016000 w 1302092"/>
              <a:gd name="connsiteY30" fmla="*/ 69850 h 330200"/>
              <a:gd name="connsiteX31" fmla="*/ 1050925 w 1302092"/>
              <a:gd name="connsiteY31" fmla="*/ 95250 h 330200"/>
              <a:gd name="connsiteX32" fmla="*/ 1082675 w 1302092"/>
              <a:gd name="connsiteY32" fmla="*/ 120650 h 330200"/>
              <a:gd name="connsiteX33" fmla="*/ 1101725 w 1302092"/>
              <a:gd name="connsiteY33" fmla="*/ 127000 h 330200"/>
              <a:gd name="connsiteX34" fmla="*/ 1136650 w 1302092"/>
              <a:gd name="connsiteY34" fmla="*/ 149225 h 330200"/>
              <a:gd name="connsiteX35" fmla="*/ 1146175 w 1302092"/>
              <a:gd name="connsiteY35" fmla="*/ 161925 h 330200"/>
              <a:gd name="connsiteX36" fmla="*/ 1165225 w 1302092"/>
              <a:gd name="connsiteY36" fmla="*/ 174625 h 330200"/>
              <a:gd name="connsiteX37" fmla="*/ 1174750 w 1302092"/>
              <a:gd name="connsiteY37" fmla="*/ 187325 h 330200"/>
              <a:gd name="connsiteX38" fmla="*/ 1203325 w 1302092"/>
              <a:gd name="connsiteY38" fmla="*/ 206375 h 330200"/>
              <a:gd name="connsiteX39" fmla="*/ 1219200 w 1302092"/>
              <a:gd name="connsiteY39" fmla="*/ 222250 h 330200"/>
              <a:gd name="connsiteX40" fmla="*/ 1270000 w 1302092"/>
              <a:gd name="connsiteY40" fmla="*/ 263525 h 330200"/>
              <a:gd name="connsiteX41" fmla="*/ 1279525 w 1302092"/>
              <a:gd name="connsiteY41" fmla="*/ 282575 h 330200"/>
              <a:gd name="connsiteX42" fmla="*/ 1289050 w 1302092"/>
              <a:gd name="connsiteY42" fmla="*/ 288925 h 330200"/>
              <a:gd name="connsiteX43" fmla="*/ 1301750 w 1302092"/>
              <a:gd name="connsiteY43" fmla="*/ 314325 h 330200"/>
              <a:gd name="connsiteX44" fmla="*/ 1301750 w 1302092"/>
              <a:gd name="connsiteY44" fmla="*/ 32385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02092" h="330200">
                <a:moveTo>
                  <a:pt x="0" y="330200"/>
                </a:moveTo>
                <a:cubicBezTo>
                  <a:pt x="5292" y="325967"/>
                  <a:pt x="10896" y="322096"/>
                  <a:pt x="15875" y="317500"/>
                </a:cubicBezTo>
                <a:cubicBezTo>
                  <a:pt x="24673" y="309378"/>
                  <a:pt x="31925" y="299580"/>
                  <a:pt x="41275" y="292100"/>
                </a:cubicBezTo>
                <a:cubicBezTo>
                  <a:pt x="46567" y="287867"/>
                  <a:pt x="52050" y="283862"/>
                  <a:pt x="57150" y="279400"/>
                </a:cubicBezTo>
                <a:cubicBezTo>
                  <a:pt x="71786" y="266594"/>
                  <a:pt x="60370" y="271977"/>
                  <a:pt x="76200" y="266700"/>
                </a:cubicBezTo>
                <a:cubicBezTo>
                  <a:pt x="82550" y="259292"/>
                  <a:pt x="87698" y="250654"/>
                  <a:pt x="95250" y="244475"/>
                </a:cubicBezTo>
                <a:cubicBezTo>
                  <a:pt x="99661" y="240866"/>
                  <a:pt x="106143" y="240893"/>
                  <a:pt x="111125" y="238125"/>
                </a:cubicBezTo>
                <a:cubicBezTo>
                  <a:pt x="115751" y="235555"/>
                  <a:pt x="119870" y="232116"/>
                  <a:pt x="123825" y="228600"/>
                </a:cubicBezTo>
                <a:cubicBezTo>
                  <a:pt x="151776" y="203755"/>
                  <a:pt x="128737" y="222596"/>
                  <a:pt x="152400" y="193675"/>
                </a:cubicBezTo>
                <a:cubicBezTo>
                  <a:pt x="157139" y="187883"/>
                  <a:pt x="163269" y="183362"/>
                  <a:pt x="168275" y="177800"/>
                </a:cubicBezTo>
                <a:cubicBezTo>
                  <a:pt x="172808" y="172763"/>
                  <a:pt x="175938" y="166458"/>
                  <a:pt x="180975" y="161925"/>
                </a:cubicBezTo>
                <a:cubicBezTo>
                  <a:pt x="186648" y="156820"/>
                  <a:pt x="193976" y="153878"/>
                  <a:pt x="200025" y="149225"/>
                </a:cubicBezTo>
                <a:cubicBezTo>
                  <a:pt x="222438" y="131985"/>
                  <a:pt x="230360" y="117947"/>
                  <a:pt x="260350" y="107950"/>
                </a:cubicBezTo>
                <a:cubicBezTo>
                  <a:pt x="269875" y="104775"/>
                  <a:pt x="280316" y="103591"/>
                  <a:pt x="288925" y="98425"/>
                </a:cubicBezTo>
                <a:cubicBezTo>
                  <a:pt x="299023" y="92366"/>
                  <a:pt x="312930" y="83470"/>
                  <a:pt x="323850" y="79375"/>
                </a:cubicBezTo>
                <a:cubicBezTo>
                  <a:pt x="358859" y="66247"/>
                  <a:pt x="347309" y="72397"/>
                  <a:pt x="377825" y="66675"/>
                </a:cubicBezTo>
                <a:cubicBezTo>
                  <a:pt x="435232" y="55911"/>
                  <a:pt x="378789" y="63776"/>
                  <a:pt x="431800" y="57150"/>
                </a:cubicBezTo>
                <a:cubicBezTo>
                  <a:pt x="437092" y="55033"/>
                  <a:pt x="442127" y="52105"/>
                  <a:pt x="447675" y="50800"/>
                </a:cubicBezTo>
                <a:cubicBezTo>
                  <a:pt x="468949" y="45794"/>
                  <a:pt x="492540" y="43698"/>
                  <a:pt x="514350" y="41275"/>
                </a:cubicBezTo>
                <a:cubicBezTo>
                  <a:pt x="519642" y="39158"/>
                  <a:pt x="525127" y="37474"/>
                  <a:pt x="530225" y="34925"/>
                </a:cubicBezTo>
                <a:cubicBezTo>
                  <a:pt x="537857" y="31109"/>
                  <a:pt x="544355" y="24923"/>
                  <a:pt x="552450" y="22225"/>
                </a:cubicBezTo>
                <a:cubicBezTo>
                  <a:pt x="563675" y="18483"/>
                  <a:pt x="575691" y="17744"/>
                  <a:pt x="587375" y="15875"/>
                </a:cubicBezTo>
                <a:cubicBezTo>
                  <a:pt x="602154" y="13510"/>
                  <a:pt x="616932" y="11014"/>
                  <a:pt x="631825" y="9525"/>
                </a:cubicBezTo>
                <a:cubicBezTo>
                  <a:pt x="642408" y="8467"/>
                  <a:pt x="653057" y="7928"/>
                  <a:pt x="663575" y="6350"/>
                </a:cubicBezTo>
                <a:cubicBezTo>
                  <a:pt x="674249" y="4749"/>
                  <a:pt x="684742" y="2117"/>
                  <a:pt x="695325" y="0"/>
                </a:cubicBezTo>
                <a:cubicBezTo>
                  <a:pt x="745067" y="2117"/>
                  <a:pt x="794988" y="1630"/>
                  <a:pt x="844550" y="6350"/>
                </a:cubicBezTo>
                <a:cubicBezTo>
                  <a:pt x="882669" y="9980"/>
                  <a:pt x="894646" y="20296"/>
                  <a:pt x="927100" y="31750"/>
                </a:cubicBezTo>
                <a:cubicBezTo>
                  <a:pt x="947106" y="38811"/>
                  <a:pt x="950842" y="38317"/>
                  <a:pt x="971550" y="41275"/>
                </a:cubicBezTo>
                <a:cubicBezTo>
                  <a:pt x="977900" y="43392"/>
                  <a:pt x="984860" y="44181"/>
                  <a:pt x="990600" y="47625"/>
                </a:cubicBezTo>
                <a:cubicBezTo>
                  <a:pt x="995734" y="50705"/>
                  <a:pt x="998794" y="56383"/>
                  <a:pt x="1003300" y="60325"/>
                </a:cubicBezTo>
                <a:cubicBezTo>
                  <a:pt x="1007282" y="63810"/>
                  <a:pt x="1011665" y="66815"/>
                  <a:pt x="1016000" y="69850"/>
                </a:cubicBezTo>
                <a:cubicBezTo>
                  <a:pt x="1034853" y="83047"/>
                  <a:pt x="1034273" y="80679"/>
                  <a:pt x="1050925" y="95250"/>
                </a:cubicBezTo>
                <a:cubicBezTo>
                  <a:pt x="1066148" y="108570"/>
                  <a:pt x="1058295" y="107522"/>
                  <a:pt x="1082675" y="120650"/>
                </a:cubicBezTo>
                <a:cubicBezTo>
                  <a:pt x="1088568" y="123823"/>
                  <a:pt x="1095375" y="124883"/>
                  <a:pt x="1101725" y="127000"/>
                </a:cubicBezTo>
                <a:cubicBezTo>
                  <a:pt x="1151569" y="176844"/>
                  <a:pt x="1084351" y="114359"/>
                  <a:pt x="1136650" y="149225"/>
                </a:cubicBezTo>
                <a:cubicBezTo>
                  <a:pt x="1141053" y="152160"/>
                  <a:pt x="1142220" y="158409"/>
                  <a:pt x="1146175" y="161925"/>
                </a:cubicBezTo>
                <a:cubicBezTo>
                  <a:pt x="1151879" y="166995"/>
                  <a:pt x="1159521" y="169555"/>
                  <a:pt x="1165225" y="174625"/>
                </a:cubicBezTo>
                <a:cubicBezTo>
                  <a:pt x="1169180" y="178141"/>
                  <a:pt x="1170685" y="183937"/>
                  <a:pt x="1174750" y="187325"/>
                </a:cubicBezTo>
                <a:cubicBezTo>
                  <a:pt x="1183544" y="194654"/>
                  <a:pt x="1195230" y="198280"/>
                  <a:pt x="1203325" y="206375"/>
                </a:cubicBezTo>
                <a:cubicBezTo>
                  <a:pt x="1208617" y="211667"/>
                  <a:pt x="1213589" y="217299"/>
                  <a:pt x="1219200" y="222250"/>
                </a:cubicBezTo>
                <a:cubicBezTo>
                  <a:pt x="1245748" y="245675"/>
                  <a:pt x="1249073" y="247830"/>
                  <a:pt x="1270000" y="263525"/>
                </a:cubicBezTo>
                <a:cubicBezTo>
                  <a:pt x="1273175" y="269875"/>
                  <a:pt x="1275265" y="276895"/>
                  <a:pt x="1279525" y="282575"/>
                </a:cubicBezTo>
                <a:cubicBezTo>
                  <a:pt x="1281815" y="285628"/>
                  <a:pt x="1286352" y="286227"/>
                  <a:pt x="1289050" y="288925"/>
                </a:cubicBezTo>
                <a:cubicBezTo>
                  <a:pt x="1294376" y="294251"/>
                  <a:pt x="1300234" y="308261"/>
                  <a:pt x="1301750" y="314325"/>
                </a:cubicBezTo>
                <a:cubicBezTo>
                  <a:pt x="1302520" y="317405"/>
                  <a:pt x="1301750" y="320675"/>
                  <a:pt x="1301750" y="32385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AE63E83-9175-7621-1EA0-3F13D32321D6}"/>
              </a:ext>
            </a:extLst>
          </p:cNvPr>
          <p:cNvSpPr/>
          <p:nvPr/>
        </p:nvSpPr>
        <p:spPr>
          <a:xfrm>
            <a:off x="2078098" y="3719130"/>
            <a:ext cx="1324606" cy="292100"/>
          </a:xfrm>
          <a:custGeom>
            <a:avLst/>
            <a:gdLst>
              <a:gd name="connsiteX0" fmla="*/ 0 w 1324606"/>
              <a:gd name="connsiteY0" fmla="*/ 0 h 292100"/>
              <a:gd name="connsiteX1" fmla="*/ 15875 w 1324606"/>
              <a:gd name="connsiteY1" fmla="*/ 6350 h 292100"/>
              <a:gd name="connsiteX2" fmla="*/ 114300 w 1324606"/>
              <a:gd name="connsiteY2" fmla="*/ 88900 h 292100"/>
              <a:gd name="connsiteX3" fmla="*/ 174625 w 1324606"/>
              <a:gd name="connsiteY3" fmla="*/ 165100 h 292100"/>
              <a:gd name="connsiteX4" fmla="*/ 187325 w 1324606"/>
              <a:gd name="connsiteY4" fmla="*/ 174625 h 292100"/>
              <a:gd name="connsiteX5" fmla="*/ 209550 w 1324606"/>
              <a:gd name="connsiteY5" fmla="*/ 177800 h 292100"/>
              <a:gd name="connsiteX6" fmla="*/ 276225 w 1324606"/>
              <a:gd name="connsiteY6" fmla="*/ 200025 h 292100"/>
              <a:gd name="connsiteX7" fmla="*/ 323850 w 1324606"/>
              <a:gd name="connsiteY7" fmla="*/ 206375 h 292100"/>
              <a:gd name="connsiteX8" fmla="*/ 352425 w 1324606"/>
              <a:gd name="connsiteY8" fmla="*/ 209550 h 292100"/>
              <a:gd name="connsiteX9" fmla="*/ 425450 w 1324606"/>
              <a:gd name="connsiteY9" fmla="*/ 219075 h 292100"/>
              <a:gd name="connsiteX10" fmla="*/ 441325 w 1324606"/>
              <a:gd name="connsiteY10" fmla="*/ 222250 h 292100"/>
              <a:gd name="connsiteX11" fmla="*/ 460375 w 1324606"/>
              <a:gd name="connsiteY11" fmla="*/ 228600 h 292100"/>
              <a:gd name="connsiteX12" fmla="*/ 479425 w 1324606"/>
              <a:gd name="connsiteY12" fmla="*/ 231775 h 292100"/>
              <a:gd name="connsiteX13" fmla="*/ 536575 w 1324606"/>
              <a:gd name="connsiteY13" fmla="*/ 250825 h 292100"/>
              <a:gd name="connsiteX14" fmla="*/ 606425 w 1324606"/>
              <a:gd name="connsiteY14" fmla="*/ 266700 h 292100"/>
              <a:gd name="connsiteX15" fmla="*/ 622300 w 1324606"/>
              <a:gd name="connsiteY15" fmla="*/ 276225 h 292100"/>
              <a:gd name="connsiteX16" fmla="*/ 641350 w 1324606"/>
              <a:gd name="connsiteY16" fmla="*/ 279400 h 292100"/>
              <a:gd name="connsiteX17" fmla="*/ 669925 w 1324606"/>
              <a:gd name="connsiteY17" fmla="*/ 288925 h 292100"/>
              <a:gd name="connsiteX18" fmla="*/ 701675 w 1324606"/>
              <a:gd name="connsiteY18" fmla="*/ 282575 h 292100"/>
              <a:gd name="connsiteX19" fmla="*/ 720725 w 1324606"/>
              <a:gd name="connsiteY19" fmla="*/ 285750 h 292100"/>
              <a:gd name="connsiteX20" fmla="*/ 825500 w 1324606"/>
              <a:gd name="connsiteY20" fmla="*/ 292100 h 292100"/>
              <a:gd name="connsiteX21" fmla="*/ 1054100 w 1324606"/>
              <a:gd name="connsiteY21" fmla="*/ 276225 h 292100"/>
              <a:gd name="connsiteX22" fmla="*/ 1076325 w 1324606"/>
              <a:gd name="connsiteY22" fmla="*/ 263525 h 292100"/>
              <a:gd name="connsiteX23" fmla="*/ 1108075 w 1324606"/>
              <a:gd name="connsiteY23" fmla="*/ 247650 h 292100"/>
              <a:gd name="connsiteX24" fmla="*/ 1155700 w 1324606"/>
              <a:gd name="connsiteY24" fmla="*/ 222250 h 292100"/>
              <a:gd name="connsiteX25" fmla="*/ 1171575 w 1324606"/>
              <a:gd name="connsiteY25" fmla="*/ 209550 h 292100"/>
              <a:gd name="connsiteX26" fmla="*/ 1200150 w 1324606"/>
              <a:gd name="connsiteY26" fmla="*/ 193675 h 292100"/>
              <a:gd name="connsiteX27" fmla="*/ 1235075 w 1324606"/>
              <a:gd name="connsiteY27" fmla="*/ 161925 h 292100"/>
              <a:gd name="connsiteX28" fmla="*/ 1250950 w 1324606"/>
              <a:gd name="connsiteY28" fmla="*/ 146050 h 292100"/>
              <a:gd name="connsiteX29" fmla="*/ 1263650 w 1324606"/>
              <a:gd name="connsiteY29" fmla="*/ 136525 h 292100"/>
              <a:gd name="connsiteX30" fmla="*/ 1285875 w 1324606"/>
              <a:gd name="connsiteY30" fmla="*/ 117475 h 292100"/>
              <a:gd name="connsiteX31" fmla="*/ 1292225 w 1324606"/>
              <a:gd name="connsiteY31" fmla="*/ 98425 h 292100"/>
              <a:gd name="connsiteX32" fmla="*/ 1301750 w 1324606"/>
              <a:gd name="connsiteY32" fmla="*/ 79375 h 292100"/>
              <a:gd name="connsiteX33" fmla="*/ 1304925 w 1324606"/>
              <a:gd name="connsiteY33" fmla="*/ 38100 h 292100"/>
              <a:gd name="connsiteX34" fmla="*/ 1311275 w 1324606"/>
              <a:gd name="connsiteY34" fmla="*/ 28575 h 292100"/>
              <a:gd name="connsiteX35" fmla="*/ 1323975 w 1324606"/>
              <a:gd name="connsiteY35" fmla="*/ 12700 h 292100"/>
              <a:gd name="connsiteX36" fmla="*/ 1323975 w 1324606"/>
              <a:gd name="connsiteY36" fmla="*/ 3175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4606" h="292100">
                <a:moveTo>
                  <a:pt x="0" y="0"/>
                </a:moveTo>
                <a:cubicBezTo>
                  <a:pt x="5292" y="2117"/>
                  <a:pt x="11007" y="3387"/>
                  <a:pt x="15875" y="6350"/>
                </a:cubicBezTo>
                <a:cubicBezTo>
                  <a:pt x="64407" y="35891"/>
                  <a:pt x="79914" y="45136"/>
                  <a:pt x="114300" y="88900"/>
                </a:cubicBezTo>
                <a:cubicBezTo>
                  <a:pt x="145928" y="129154"/>
                  <a:pt x="134703" y="135159"/>
                  <a:pt x="174625" y="165100"/>
                </a:cubicBezTo>
                <a:cubicBezTo>
                  <a:pt x="178858" y="168275"/>
                  <a:pt x="182352" y="172817"/>
                  <a:pt x="187325" y="174625"/>
                </a:cubicBezTo>
                <a:cubicBezTo>
                  <a:pt x="194358" y="177182"/>
                  <a:pt x="202142" y="176742"/>
                  <a:pt x="209550" y="177800"/>
                </a:cubicBezTo>
                <a:cubicBezTo>
                  <a:pt x="231847" y="187356"/>
                  <a:pt x="250967" y="196657"/>
                  <a:pt x="276225" y="200025"/>
                </a:cubicBezTo>
                <a:lnTo>
                  <a:pt x="323850" y="206375"/>
                </a:lnTo>
                <a:cubicBezTo>
                  <a:pt x="333360" y="207564"/>
                  <a:pt x="342972" y="207974"/>
                  <a:pt x="352425" y="209550"/>
                </a:cubicBezTo>
                <a:cubicBezTo>
                  <a:pt x="420628" y="220917"/>
                  <a:pt x="333014" y="212472"/>
                  <a:pt x="425450" y="219075"/>
                </a:cubicBezTo>
                <a:cubicBezTo>
                  <a:pt x="430742" y="220133"/>
                  <a:pt x="436119" y="220830"/>
                  <a:pt x="441325" y="222250"/>
                </a:cubicBezTo>
                <a:cubicBezTo>
                  <a:pt x="447783" y="224011"/>
                  <a:pt x="453881" y="226977"/>
                  <a:pt x="460375" y="228600"/>
                </a:cubicBezTo>
                <a:cubicBezTo>
                  <a:pt x="466620" y="230161"/>
                  <a:pt x="473075" y="230717"/>
                  <a:pt x="479425" y="231775"/>
                </a:cubicBezTo>
                <a:cubicBezTo>
                  <a:pt x="511490" y="253151"/>
                  <a:pt x="487064" y="240632"/>
                  <a:pt x="536575" y="250825"/>
                </a:cubicBezTo>
                <a:cubicBezTo>
                  <a:pt x="559962" y="255640"/>
                  <a:pt x="606425" y="266700"/>
                  <a:pt x="606425" y="266700"/>
                </a:cubicBezTo>
                <a:cubicBezTo>
                  <a:pt x="611717" y="269875"/>
                  <a:pt x="616500" y="274116"/>
                  <a:pt x="622300" y="276225"/>
                </a:cubicBezTo>
                <a:cubicBezTo>
                  <a:pt x="628350" y="278425"/>
                  <a:pt x="635130" y="277741"/>
                  <a:pt x="641350" y="279400"/>
                </a:cubicBezTo>
                <a:cubicBezTo>
                  <a:pt x="651051" y="281987"/>
                  <a:pt x="660400" y="285750"/>
                  <a:pt x="669925" y="288925"/>
                </a:cubicBezTo>
                <a:cubicBezTo>
                  <a:pt x="681655" y="285015"/>
                  <a:pt x="687082" y="282575"/>
                  <a:pt x="701675" y="282575"/>
                </a:cubicBezTo>
                <a:cubicBezTo>
                  <a:pt x="708113" y="282575"/>
                  <a:pt x="714316" y="285140"/>
                  <a:pt x="720725" y="285750"/>
                </a:cubicBezTo>
                <a:cubicBezTo>
                  <a:pt x="739390" y="287528"/>
                  <a:pt x="810021" y="291240"/>
                  <a:pt x="825500" y="292100"/>
                </a:cubicBezTo>
                <a:cubicBezTo>
                  <a:pt x="901700" y="286808"/>
                  <a:pt x="978207" y="284871"/>
                  <a:pt x="1054100" y="276225"/>
                </a:cubicBezTo>
                <a:cubicBezTo>
                  <a:pt x="1062578" y="275259"/>
                  <a:pt x="1068784" y="267517"/>
                  <a:pt x="1076325" y="263525"/>
                </a:cubicBezTo>
                <a:cubicBezTo>
                  <a:pt x="1086782" y="257989"/>
                  <a:pt x="1097835" y="253579"/>
                  <a:pt x="1108075" y="247650"/>
                </a:cubicBezTo>
                <a:cubicBezTo>
                  <a:pt x="1154414" y="220822"/>
                  <a:pt x="1118660" y="234597"/>
                  <a:pt x="1155700" y="222250"/>
                </a:cubicBezTo>
                <a:cubicBezTo>
                  <a:pt x="1160992" y="218017"/>
                  <a:pt x="1166023" y="213436"/>
                  <a:pt x="1171575" y="209550"/>
                </a:cubicBezTo>
                <a:cubicBezTo>
                  <a:pt x="1181542" y="202573"/>
                  <a:pt x="1189575" y="198963"/>
                  <a:pt x="1200150" y="193675"/>
                </a:cubicBezTo>
                <a:cubicBezTo>
                  <a:pt x="1224437" y="163317"/>
                  <a:pt x="1199410" y="191646"/>
                  <a:pt x="1235075" y="161925"/>
                </a:cubicBezTo>
                <a:cubicBezTo>
                  <a:pt x="1240824" y="157134"/>
                  <a:pt x="1245357" y="151022"/>
                  <a:pt x="1250950" y="146050"/>
                </a:cubicBezTo>
                <a:cubicBezTo>
                  <a:pt x="1254905" y="142534"/>
                  <a:pt x="1259554" y="139876"/>
                  <a:pt x="1263650" y="136525"/>
                </a:cubicBezTo>
                <a:cubicBezTo>
                  <a:pt x="1271202" y="130346"/>
                  <a:pt x="1278467" y="123825"/>
                  <a:pt x="1285875" y="117475"/>
                </a:cubicBezTo>
                <a:cubicBezTo>
                  <a:pt x="1287992" y="111125"/>
                  <a:pt x="1289507" y="104542"/>
                  <a:pt x="1292225" y="98425"/>
                </a:cubicBezTo>
                <a:cubicBezTo>
                  <a:pt x="1308638" y="61496"/>
                  <a:pt x="1290171" y="114113"/>
                  <a:pt x="1301750" y="79375"/>
                </a:cubicBezTo>
                <a:cubicBezTo>
                  <a:pt x="1302808" y="65617"/>
                  <a:pt x="1302382" y="51663"/>
                  <a:pt x="1304925" y="38100"/>
                </a:cubicBezTo>
                <a:cubicBezTo>
                  <a:pt x="1305628" y="34349"/>
                  <a:pt x="1308985" y="31628"/>
                  <a:pt x="1311275" y="28575"/>
                </a:cubicBezTo>
                <a:cubicBezTo>
                  <a:pt x="1315341" y="23154"/>
                  <a:pt x="1320944" y="18761"/>
                  <a:pt x="1323975" y="12700"/>
                </a:cubicBezTo>
                <a:cubicBezTo>
                  <a:pt x="1325395" y="9860"/>
                  <a:pt x="1323975" y="6350"/>
                  <a:pt x="1323975" y="3175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C5F5F7-823D-5789-9EC5-ADFBF15EF2C6}"/>
              </a:ext>
            </a:extLst>
          </p:cNvPr>
          <p:cNvCxnSpPr>
            <a:cxnSpLocks/>
            <a:stCxn id="7" idx="6"/>
            <a:endCxn id="9" idx="2"/>
          </p:cNvCxnSpPr>
          <p:nvPr/>
        </p:nvCxnSpPr>
        <p:spPr>
          <a:xfrm flipV="1">
            <a:off x="2198296" y="3687096"/>
            <a:ext cx="1089546" cy="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D35A837-DF05-0FAD-0C65-903FDCF39133}"/>
                  </a:ext>
                </a:extLst>
              </p:cNvPr>
              <p:cNvSpPr/>
              <p:nvPr/>
            </p:nvSpPr>
            <p:spPr>
              <a:xfrm>
                <a:off x="8716597" y="2028639"/>
                <a:ext cx="587828" cy="16312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D35A837-DF05-0FAD-0C65-903FDCF391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597" y="2028639"/>
                <a:ext cx="587828" cy="163121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0748F6F-55B1-B70C-7713-3127A46A0B99}"/>
                  </a:ext>
                </a:extLst>
              </p:cNvPr>
              <p:cNvSpPr/>
              <p:nvPr/>
            </p:nvSpPr>
            <p:spPr>
              <a:xfrm>
                <a:off x="10230278" y="1635814"/>
                <a:ext cx="587828" cy="20726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0748F6F-55B1-B70C-7713-3127A46A0B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0278" y="1635814"/>
                <a:ext cx="587828" cy="207265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87296599-51BA-5C88-3116-3972213E6AA7}"/>
              </a:ext>
            </a:extLst>
          </p:cNvPr>
          <p:cNvSpPr/>
          <p:nvPr/>
        </p:nvSpPr>
        <p:spPr>
          <a:xfrm>
            <a:off x="8943155" y="2361944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995039-262F-416C-A65B-C6C1A6B0933B}"/>
              </a:ext>
            </a:extLst>
          </p:cNvPr>
          <p:cNvSpPr/>
          <p:nvPr/>
        </p:nvSpPr>
        <p:spPr>
          <a:xfrm>
            <a:off x="8976379" y="3182974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C8BF69-90B7-C9C6-7002-79B76658D459}"/>
              </a:ext>
            </a:extLst>
          </p:cNvPr>
          <p:cNvSpPr/>
          <p:nvPr/>
        </p:nvSpPr>
        <p:spPr>
          <a:xfrm>
            <a:off x="10407025" y="2039463"/>
            <a:ext cx="185058" cy="16765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B93513E-52A1-B511-43F4-AC3E0058E87C}"/>
              </a:ext>
            </a:extLst>
          </p:cNvPr>
          <p:cNvSpPr/>
          <p:nvPr/>
        </p:nvSpPr>
        <p:spPr>
          <a:xfrm>
            <a:off x="10397471" y="2913490"/>
            <a:ext cx="185058" cy="167653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0E9985-DD90-0E24-3ACF-371B096836E4}"/>
              </a:ext>
            </a:extLst>
          </p:cNvPr>
          <p:cNvCxnSpPr>
            <a:cxnSpLocks/>
            <a:stCxn id="16" idx="6"/>
            <a:endCxn id="30" idx="2"/>
          </p:cNvCxnSpPr>
          <p:nvPr/>
        </p:nvCxnSpPr>
        <p:spPr>
          <a:xfrm flipV="1">
            <a:off x="9161437" y="2997317"/>
            <a:ext cx="1236034" cy="2694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40A69BD-F940-B8CB-5E84-4763A271B749}"/>
              </a:ext>
            </a:extLst>
          </p:cNvPr>
          <p:cNvCxnSpPr>
            <a:cxnSpLocks/>
            <a:stCxn id="16" idx="6"/>
            <a:endCxn id="29" idx="3"/>
          </p:cNvCxnSpPr>
          <p:nvPr/>
        </p:nvCxnSpPr>
        <p:spPr>
          <a:xfrm flipV="1">
            <a:off x="9161437" y="2182564"/>
            <a:ext cx="1272689" cy="10842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90B2F80-4029-2EED-5558-D239B1285D1B}"/>
              </a:ext>
            </a:extLst>
          </p:cNvPr>
          <p:cNvCxnSpPr>
            <a:cxnSpLocks/>
            <a:stCxn id="15" idx="6"/>
            <a:endCxn id="29" idx="2"/>
          </p:cNvCxnSpPr>
          <p:nvPr/>
        </p:nvCxnSpPr>
        <p:spPr>
          <a:xfrm flipV="1">
            <a:off x="9128213" y="2123290"/>
            <a:ext cx="1278812" cy="3224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9952095-EE66-11B4-2BC1-FB3220D7B43B}"/>
              </a:ext>
            </a:extLst>
          </p:cNvPr>
          <p:cNvCxnSpPr>
            <a:cxnSpLocks/>
            <a:stCxn id="15" idx="5"/>
            <a:endCxn id="30" idx="1"/>
          </p:cNvCxnSpPr>
          <p:nvPr/>
        </p:nvCxnSpPr>
        <p:spPr>
          <a:xfrm>
            <a:off x="9101112" y="2505045"/>
            <a:ext cx="1323460" cy="4329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B74A8A04-2174-F23A-32AE-FF1051D7ACC0}"/>
              </a:ext>
            </a:extLst>
          </p:cNvPr>
          <p:cNvSpPr/>
          <p:nvPr/>
        </p:nvSpPr>
        <p:spPr>
          <a:xfrm>
            <a:off x="10410868" y="3390371"/>
            <a:ext cx="185058" cy="167653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9CC5AB-DAE6-B6E3-8DC5-999D85F0DFC8}"/>
              </a:ext>
            </a:extLst>
          </p:cNvPr>
          <p:cNvCxnSpPr>
            <a:cxnSpLocks/>
            <a:stCxn id="16" idx="5"/>
            <a:endCxn id="49" idx="2"/>
          </p:cNvCxnSpPr>
          <p:nvPr/>
        </p:nvCxnSpPr>
        <p:spPr>
          <a:xfrm>
            <a:off x="9134336" y="3326075"/>
            <a:ext cx="1276532" cy="1481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B401320-54A3-AF6B-0281-0A49613CF9A6}"/>
              </a:ext>
            </a:extLst>
          </p:cNvPr>
          <p:cNvCxnSpPr>
            <a:cxnSpLocks/>
            <a:stCxn id="15" idx="5"/>
            <a:endCxn id="49" idx="1"/>
          </p:cNvCxnSpPr>
          <p:nvPr/>
        </p:nvCxnSpPr>
        <p:spPr>
          <a:xfrm>
            <a:off x="9101112" y="2505045"/>
            <a:ext cx="1336857" cy="909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BFE3436-6CF2-D5B3-8707-20065EF63E77}"/>
              </a:ext>
            </a:extLst>
          </p:cNvPr>
          <p:cNvSpPr txBox="1"/>
          <p:nvPr/>
        </p:nvSpPr>
        <p:spPr>
          <a:xfrm>
            <a:off x="8808317" y="1182656"/>
            <a:ext cx="190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Incidence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itle 1">
                <a:extLst>
                  <a:ext uri="{FF2B5EF4-FFF2-40B4-BE49-F238E27FC236}">
                    <a16:creationId xmlns:a16="http://schemas.microsoft.com/office/drawing/2014/main" id="{4FCB75D8-B918-FFEB-2592-274091A969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 (directed)</a:t>
                </a:r>
              </a:p>
            </p:txBody>
          </p:sp>
        </mc:Choice>
        <mc:Fallback xmlns="">
          <p:sp>
            <p:nvSpPr>
              <p:cNvPr id="77" name="Title 1">
                <a:extLst>
                  <a:ext uri="{FF2B5EF4-FFF2-40B4-BE49-F238E27FC236}">
                    <a16:creationId xmlns:a16="http://schemas.microsoft.com/office/drawing/2014/main" id="{4FCB75D8-B918-FFEB-2592-274091A969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711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2" grpId="0" animBg="1"/>
      <p:bldP spid="13" grpId="0" animBg="1"/>
      <p:bldP spid="8" grpId="0" animBg="1"/>
      <p:bldP spid="10" grpId="0" animBg="1"/>
      <p:bldP spid="15" grpId="0" animBg="1"/>
      <p:bldP spid="16" grpId="0" animBg="1"/>
      <p:bldP spid="29" grpId="0" animBg="1"/>
      <p:bldP spid="30" grpId="0" animBg="1"/>
      <p:bldP spid="49" grpId="0" animBg="1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170B13A3-403F-698A-60BA-18CD235B85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0621" y="247190"/>
                <a:ext cx="9076091" cy="7708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𝑷</m:t>
                    </m:r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-reachability preserver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a set of demand pairs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a subgraph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for 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𝑑𝑖𝑠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𝑑𝑖𝑠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𝐻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170B13A3-403F-698A-60BA-18CD235B8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621" y="247190"/>
                <a:ext cx="9076091" cy="770864"/>
              </a:xfrm>
              <a:prstGeom prst="rect">
                <a:avLst/>
              </a:prstGeom>
              <a:blipFill>
                <a:blip r:embed="rId2"/>
                <a:stretch>
                  <a:fillRect l="-672" t="-11111" r="-1478" b="-58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686376-EAC9-26D9-E2E4-2992BBC214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36265" y="4340275"/>
                <a:ext cx="7916150" cy="146495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400" b="1" dirty="0"/>
                  <a:t>Theorem</a:t>
                </a:r>
                <a:r>
                  <a:rPr lang="en-US" sz="2400" dirty="0"/>
                  <a:t>: </a:t>
                </a: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</a:rPr>
                  <a:t>(folklore?)</a:t>
                </a:r>
                <a:endParaRPr lang="en-US" sz="1800" i="1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000" dirty="0">
                    <a:latin typeface="Cambria Math" panose="02040503050406030204" pitchFamily="18" charset="0"/>
                  </a:rPr>
                  <a:t>Every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000" dirty="0"/>
                  <a:t>-node directed graph has 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000" dirty="0"/>
                  <a:t>-reachability preserver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/>
                  <a:t> of size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2/3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2/3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func>
                                          <m:func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sSup>
                                              <m:sSup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000">
                                                    <a:latin typeface="Cambria Math" panose="02040503050406030204" pitchFamily="18" charset="0"/>
                                                  </a:rPr>
                                                  <m:t>log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∗</m:t>
                                                </m:r>
                                              </m:sup>
                                            </m:sSup>
                                          </m:fName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</m:func>
                                      </m:sup>
                                    </m:sSup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+|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|,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func>
                                          <m:func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sSup>
                                              <m:sSup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000">
                                                    <a:latin typeface="Cambria Math" panose="02040503050406030204" pitchFamily="18" charset="0"/>
                                                  </a:rPr>
                                                  <m:t>log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∗</m:t>
                                                </m:r>
                                              </m:sup>
                                            </m:sSup>
                                          </m:fName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</m:e>
                                        </m:func>
                                      </m:sup>
                                    </m:sSup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686376-EAC9-26D9-E2E4-2992BBC21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65" y="4340275"/>
                <a:ext cx="7916150" cy="1464959"/>
              </a:xfrm>
              <a:prstGeom prst="rect">
                <a:avLst/>
              </a:prstGeom>
              <a:blipFill>
                <a:blip r:embed="rId3"/>
                <a:stretch>
                  <a:fillRect t="-49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98AAFD4-8DA4-9969-85D3-42229A922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261" y="1965307"/>
            <a:ext cx="1879805" cy="1874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931021-0006-2FA0-6B36-789658625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981" y="1965307"/>
            <a:ext cx="1804601" cy="1772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DC6B45-F8C3-2F43-FED9-DC2E3D193161}"/>
                  </a:ext>
                </a:extLst>
              </p:cNvPr>
              <p:cNvSpPr txBox="1"/>
              <p:nvPr/>
            </p:nvSpPr>
            <p:spPr>
              <a:xfrm>
                <a:off x="8623059" y="2579254"/>
                <a:ext cx="22329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DC6B45-F8C3-2F43-FED9-DC2E3D193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059" y="2579254"/>
                <a:ext cx="2232987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027802-5E66-A0DB-1846-3566B11E280B}"/>
                  </a:ext>
                </a:extLst>
              </p:cNvPr>
              <p:cNvSpPr txBox="1"/>
              <p:nvPr/>
            </p:nvSpPr>
            <p:spPr>
              <a:xfrm>
                <a:off x="1536998" y="2506824"/>
                <a:ext cx="5992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027802-5E66-A0DB-1846-3566B11E2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998" y="2506824"/>
                <a:ext cx="599267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49B07A-B556-E04A-1630-066E1A1D62F5}"/>
                  </a:ext>
                </a:extLst>
              </p:cNvPr>
              <p:cNvSpPr txBox="1"/>
              <p:nvPr/>
            </p:nvSpPr>
            <p:spPr>
              <a:xfrm>
                <a:off x="2201323" y="5977070"/>
                <a:ext cx="7786034" cy="65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Corollary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1/2+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reachabilities can be preserved using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edges!  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Open: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 Is this tight?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49B07A-B556-E04A-1630-066E1A1D6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323" y="5977070"/>
                <a:ext cx="7786034" cy="657809"/>
              </a:xfrm>
              <a:prstGeom prst="rect">
                <a:avLst/>
              </a:prstGeom>
              <a:blipFill>
                <a:blip r:embed="rId8"/>
                <a:stretch>
                  <a:fillRect l="-626" t="-1852" r="-313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148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val 74">
            <a:extLst>
              <a:ext uri="{FF2B5EF4-FFF2-40B4-BE49-F238E27FC236}">
                <a16:creationId xmlns:a16="http://schemas.microsoft.com/office/drawing/2014/main" id="{D54B04F0-F131-4CCF-784B-6331A6544CC9}"/>
              </a:ext>
            </a:extLst>
          </p:cNvPr>
          <p:cNvSpPr/>
          <p:nvPr/>
        </p:nvSpPr>
        <p:spPr>
          <a:xfrm>
            <a:off x="4201028" y="2311780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A3D502-C8B4-8F4D-F4BD-58BF5CA6060C}"/>
              </a:ext>
            </a:extLst>
          </p:cNvPr>
          <p:cNvCxnSpPr>
            <a:cxnSpLocks/>
          </p:cNvCxnSpPr>
          <p:nvPr/>
        </p:nvCxnSpPr>
        <p:spPr>
          <a:xfrm>
            <a:off x="7498322" y="2586191"/>
            <a:ext cx="1576275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7D35A837-DF05-0FAD-0C65-903FDCF39133}"/>
                  </a:ext>
                </a:extLst>
              </p:cNvPr>
              <p:cNvSpPr/>
              <p:nvPr/>
            </p:nvSpPr>
            <p:spPr>
              <a:xfrm>
                <a:off x="9391948" y="1935096"/>
                <a:ext cx="587828" cy="134125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7D35A837-DF05-0FAD-0C65-903FDCF391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1948" y="1935096"/>
                <a:ext cx="587828" cy="134125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0748F6F-55B1-B70C-7713-3127A46A0B99}"/>
                  </a:ext>
                </a:extLst>
              </p:cNvPr>
              <p:cNvSpPr/>
              <p:nvPr/>
            </p:nvSpPr>
            <p:spPr>
              <a:xfrm>
                <a:off x="10905629" y="1894704"/>
                <a:ext cx="587828" cy="13412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0748F6F-55B1-B70C-7713-3127A46A0B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5629" y="1894704"/>
                <a:ext cx="587828" cy="134125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87296599-51BA-5C88-3116-3972213E6AA7}"/>
              </a:ext>
            </a:extLst>
          </p:cNvPr>
          <p:cNvSpPr/>
          <p:nvPr/>
        </p:nvSpPr>
        <p:spPr>
          <a:xfrm>
            <a:off x="9635900" y="2182980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1995039-262F-416C-A65B-C6C1A6B0933B}"/>
              </a:ext>
            </a:extLst>
          </p:cNvPr>
          <p:cNvSpPr/>
          <p:nvPr/>
        </p:nvSpPr>
        <p:spPr>
          <a:xfrm>
            <a:off x="9685862" y="2841530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9C8BF69-90B7-C9C6-7002-79B76658D459}"/>
              </a:ext>
            </a:extLst>
          </p:cNvPr>
          <p:cNvSpPr/>
          <p:nvPr/>
        </p:nvSpPr>
        <p:spPr>
          <a:xfrm>
            <a:off x="11079637" y="2116637"/>
            <a:ext cx="185058" cy="167653"/>
          </a:xfrm>
          <a:prstGeom prst="ellipse">
            <a:avLst/>
          </a:prstGeom>
          <a:solidFill>
            <a:srgbClr val="FF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B93513E-52A1-B511-43F4-AC3E0058E87C}"/>
              </a:ext>
            </a:extLst>
          </p:cNvPr>
          <p:cNvSpPr/>
          <p:nvPr/>
        </p:nvSpPr>
        <p:spPr>
          <a:xfrm>
            <a:off x="11079637" y="2850596"/>
            <a:ext cx="185058" cy="167653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10E9985-DD90-0E24-3ACF-371B096836E4}"/>
              </a:ext>
            </a:extLst>
          </p:cNvPr>
          <p:cNvCxnSpPr>
            <a:cxnSpLocks/>
            <a:stCxn id="38" idx="6"/>
            <a:endCxn id="41" idx="2"/>
          </p:cNvCxnSpPr>
          <p:nvPr/>
        </p:nvCxnSpPr>
        <p:spPr>
          <a:xfrm>
            <a:off x="9870920" y="2925357"/>
            <a:ext cx="1208717" cy="90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40A69BD-F940-B8CB-5E84-4763A271B749}"/>
              </a:ext>
            </a:extLst>
          </p:cNvPr>
          <p:cNvCxnSpPr>
            <a:cxnSpLocks/>
            <a:stCxn id="38" idx="6"/>
            <a:endCxn id="39" idx="3"/>
          </p:cNvCxnSpPr>
          <p:nvPr/>
        </p:nvCxnSpPr>
        <p:spPr>
          <a:xfrm flipV="1">
            <a:off x="9870920" y="2259738"/>
            <a:ext cx="1235818" cy="6656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90B2F80-4029-2EED-5558-D239B1285D1B}"/>
              </a:ext>
            </a:extLst>
          </p:cNvPr>
          <p:cNvCxnSpPr>
            <a:cxnSpLocks/>
            <a:stCxn id="36" idx="6"/>
            <a:endCxn id="39" idx="2"/>
          </p:cNvCxnSpPr>
          <p:nvPr/>
        </p:nvCxnSpPr>
        <p:spPr>
          <a:xfrm flipV="1">
            <a:off x="9820958" y="2200464"/>
            <a:ext cx="1258679" cy="663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9952095-EE66-11B4-2BC1-FB3220D7B43B}"/>
              </a:ext>
            </a:extLst>
          </p:cNvPr>
          <p:cNvCxnSpPr>
            <a:cxnSpLocks/>
            <a:stCxn id="36" idx="5"/>
            <a:endCxn id="41" idx="1"/>
          </p:cNvCxnSpPr>
          <p:nvPr/>
        </p:nvCxnSpPr>
        <p:spPr>
          <a:xfrm>
            <a:off x="9793857" y="2326081"/>
            <a:ext cx="1312881" cy="5490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30A86087-6123-1D75-5359-440D1C5C94C3}"/>
              </a:ext>
            </a:extLst>
          </p:cNvPr>
          <p:cNvSpPr/>
          <p:nvPr/>
        </p:nvSpPr>
        <p:spPr>
          <a:xfrm>
            <a:off x="5464259" y="2473483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0E346D7-6BB3-C7DA-3C31-0791562AB355}"/>
              </a:ext>
            </a:extLst>
          </p:cNvPr>
          <p:cNvSpPr/>
          <p:nvPr/>
        </p:nvSpPr>
        <p:spPr>
          <a:xfrm>
            <a:off x="6738863" y="2473482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451110C-8CFB-693E-121E-0CE942723636}"/>
              </a:ext>
            </a:extLst>
          </p:cNvPr>
          <p:cNvCxnSpPr>
            <a:cxnSpLocks/>
            <a:stCxn id="58" idx="6"/>
            <a:endCxn id="59" idx="2"/>
          </p:cNvCxnSpPr>
          <p:nvPr/>
        </p:nvCxnSpPr>
        <p:spPr>
          <a:xfrm flipV="1">
            <a:off x="5649317" y="2557309"/>
            <a:ext cx="1089546" cy="1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186A488-92EE-6257-1437-76E7E71D2DBB}"/>
              </a:ext>
            </a:extLst>
          </p:cNvPr>
          <p:cNvCxnSpPr>
            <a:cxnSpLocks/>
            <a:stCxn id="58" idx="1"/>
          </p:cNvCxnSpPr>
          <p:nvPr/>
        </p:nvCxnSpPr>
        <p:spPr>
          <a:xfrm flipH="1" flipV="1">
            <a:off x="4930859" y="2023061"/>
            <a:ext cx="560501" cy="4749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03155DE-D312-5164-13E8-208919DB9279}"/>
              </a:ext>
            </a:extLst>
          </p:cNvPr>
          <p:cNvCxnSpPr>
            <a:cxnSpLocks/>
            <a:stCxn id="58" idx="3"/>
          </p:cNvCxnSpPr>
          <p:nvPr/>
        </p:nvCxnSpPr>
        <p:spPr>
          <a:xfrm flipH="1">
            <a:off x="4930859" y="2616584"/>
            <a:ext cx="560501" cy="33187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B44902C-40A2-AEF1-5DA1-C6E33085A917}"/>
              </a:ext>
            </a:extLst>
          </p:cNvPr>
          <p:cNvCxnSpPr>
            <a:cxnSpLocks/>
            <a:endCxn id="59" idx="5"/>
          </p:cNvCxnSpPr>
          <p:nvPr/>
        </p:nvCxnSpPr>
        <p:spPr>
          <a:xfrm flipH="1" flipV="1">
            <a:off x="6896820" y="2616583"/>
            <a:ext cx="363582" cy="365965"/>
          </a:xfrm>
          <a:prstGeom prst="line">
            <a:avLst/>
          </a:prstGeom>
          <a:ln w="3810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637834B-CCD0-80FA-48C2-4E537423D793}"/>
              </a:ext>
            </a:extLst>
          </p:cNvPr>
          <p:cNvCxnSpPr>
            <a:cxnSpLocks/>
            <a:endCxn id="59" idx="0"/>
          </p:cNvCxnSpPr>
          <p:nvPr/>
        </p:nvCxnSpPr>
        <p:spPr>
          <a:xfrm flipH="1">
            <a:off x="6831392" y="2074860"/>
            <a:ext cx="429010" cy="398622"/>
          </a:xfrm>
          <a:prstGeom prst="line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44BC6E5-FA29-6647-D338-407B72BD5E46}"/>
              </a:ext>
            </a:extLst>
          </p:cNvPr>
          <p:cNvSpPr txBox="1"/>
          <p:nvPr/>
        </p:nvSpPr>
        <p:spPr>
          <a:xfrm>
            <a:off x="5179399" y="2786149"/>
            <a:ext cx="202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Forbidden</a:t>
            </a:r>
          </a:p>
          <a:p>
            <a:pPr algn="ctr"/>
            <a:r>
              <a:rPr lang="en-US" dirty="0"/>
              <a:t>(edge-disjoint)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EF13797-FC58-3592-C76F-DF9973C1C991}"/>
              </a:ext>
            </a:extLst>
          </p:cNvPr>
          <p:cNvSpPr/>
          <p:nvPr/>
        </p:nvSpPr>
        <p:spPr>
          <a:xfrm>
            <a:off x="987144" y="2254819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AA8D799-E3D5-8EC2-F785-D05291328797}"/>
              </a:ext>
            </a:extLst>
          </p:cNvPr>
          <p:cNvSpPr/>
          <p:nvPr/>
        </p:nvSpPr>
        <p:spPr>
          <a:xfrm>
            <a:off x="2261748" y="2254818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AC10D126-EAE9-948E-6A1E-D2C46E0E65CD}"/>
              </a:ext>
            </a:extLst>
          </p:cNvPr>
          <p:cNvSpPr/>
          <p:nvPr/>
        </p:nvSpPr>
        <p:spPr>
          <a:xfrm>
            <a:off x="1064704" y="1992854"/>
            <a:ext cx="1302092" cy="330200"/>
          </a:xfrm>
          <a:custGeom>
            <a:avLst/>
            <a:gdLst>
              <a:gd name="connsiteX0" fmla="*/ 0 w 1302092"/>
              <a:gd name="connsiteY0" fmla="*/ 330200 h 330200"/>
              <a:gd name="connsiteX1" fmla="*/ 15875 w 1302092"/>
              <a:gd name="connsiteY1" fmla="*/ 317500 h 330200"/>
              <a:gd name="connsiteX2" fmla="*/ 41275 w 1302092"/>
              <a:gd name="connsiteY2" fmla="*/ 292100 h 330200"/>
              <a:gd name="connsiteX3" fmla="*/ 57150 w 1302092"/>
              <a:gd name="connsiteY3" fmla="*/ 279400 h 330200"/>
              <a:gd name="connsiteX4" fmla="*/ 76200 w 1302092"/>
              <a:gd name="connsiteY4" fmla="*/ 266700 h 330200"/>
              <a:gd name="connsiteX5" fmla="*/ 95250 w 1302092"/>
              <a:gd name="connsiteY5" fmla="*/ 244475 h 330200"/>
              <a:gd name="connsiteX6" fmla="*/ 111125 w 1302092"/>
              <a:gd name="connsiteY6" fmla="*/ 238125 h 330200"/>
              <a:gd name="connsiteX7" fmla="*/ 123825 w 1302092"/>
              <a:gd name="connsiteY7" fmla="*/ 228600 h 330200"/>
              <a:gd name="connsiteX8" fmla="*/ 152400 w 1302092"/>
              <a:gd name="connsiteY8" fmla="*/ 193675 h 330200"/>
              <a:gd name="connsiteX9" fmla="*/ 168275 w 1302092"/>
              <a:gd name="connsiteY9" fmla="*/ 177800 h 330200"/>
              <a:gd name="connsiteX10" fmla="*/ 180975 w 1302092"/>
              <a:gd name="connsiteY10" fmla="*/ 161925 h 330200"/>
              <a:gd name="connsiteX11" fmla="*/ 200025 w 1302092"/>
              <a:gd name="connsiteY11" fmla="*/ 149225 h 330200"/>
              <a:gd name="connsiteX12" fmla="*/ 260350 w 1302092"/>
              <a:gd name="connsiteY12" fmla="*/ 107950 h 330200"/>
              <a:gd name="connsiteX13" fmla="*/ 288925 w 1302092"/>
              <a:gd name="connsiteY13" fmla="*/ 98425 h 330200"/>
              <a:gd name="connsiteX14" fmla="*/ 323850 w 1302092"/>
              <a:gd name="connsiteY14" fmla="*/ 79375 h 330200"/>
              <a:gd name="connsiteX15" fmla="*/ 377825 w 1302092"/>
              <a:gd name="connsiteY15" fmla="*/ 66675 h 330200"/>
              <a:gd name="connsiteX16" fmla="*/ 431800 w 1302092"/>
              <a:gd name="connsiteY16" fmla="*/ 57150 h 330200"/>
              <a:gd name="connsiteX17" fmla="*/ 447675 w 1302092"/>
              <a:gd name="connsiteY17" fmla="*/ 50800 h 330200"/>
              <a:gd name="connsiteX18" fmla="*/ 514350 w 1302092"/>
              <a:gd name="connsiteY18" fmla="*/ 41275 h 330200"/>
              <a:gd name="connsiteX19" fmla="*/ 530225 w 1302092"/>
              <a:gd name="connsiteY19" fmla="*/ 34925 h 330200"/>
              <a:gd name="connsiteX20" fmla="*/ 552450 w 1302092"/>
              <a:gd name="connsiteY20" fmla="*/ 22225 h 330200"/>
              <a:gd name="connsiteX21" fmla="*/ 587375 w 1302092"/>
              <a:gd name="connsiteY21" fmla="*/ 15875 h 330200"/>
              <a:gd name="connsiteX22" fmla="*/ 631825 w 1302092"/>
              <a:gd name="connsiteY22" fmla="*/ 9525 h 330200"/>
              <a:gd name="connsiteX23" fmla="*/ 663575 w 1302092"/>
              <a:gd name="connsiteY23" fmla="*/ 6350 h 330200"/>
              <a:gd name="connsiteX24" fmla="*/ 695325 w 1302092"/>
              <a:gd name="connsiteY24" fmla="*/ 0 h 330200"/>
              <a:gd name="connsiteX25" fmla="*/ 844550 w 1302092"/>
              <a:gd name="connsiteY25" fmla="*/ 6350 h 330200"/>
              <a:gd name="connsiteX26" fmla="*/ 927100 w 1302092"/>
              <a:gd name="connsiteY26" fmla="*/ 31750 h 330200"/>
              <a:gd name="connsiteX27" fmla="*/ 971550 w 1302092"/>
              <a:gd name="connsiteY27" fmla="*/ 41275 h 330200"/>
              <a:gd name="connsiteX28" fmla="*/ 990600 w 1302092"/>
              <a:gd name="connsiteY28" fmla="*/ 47625 h 330200"/>
              <a:gd name="connsiteX29" fmla="*/ 1003300 w 1302092"/>
              <a:gd name="connsiteY29" fmla="*/ 60325 h 330200"/>
              <a:gd name="connsiteX30" fmla="*/ 1016000 w 1302092"/>
              <a:gd name="connsiteY30" fmla="*/ 69850 h 330200"/>
              <a:gd name="connsiteX31" fmla="*/ 1050925 w 1302092"/>
              <a:gd name="connsiteY31" fmla="*/ 95250 h 330200"/>
              <a:gd name="connsiteX32" fmla="*/ 1082675 w 1302092"/>
              <a:gd name="connsiteY32" fmla="*/ 120650 h 330200"/>
              <a:gd name="connsiteX33" fmla="*/ 1101725 w 1302092"/>
              <a:gd name="connsiteY33" fmla="*/ 127000 h 330200"/>
              <a:gd name="connsiteX34" fmla="*/ 1136650 w 1302092"/>
              <a:gd name="connsiteY34" fmla="*/ 149225 h 330200"/>
              <a:gd name="connsiteX35" fmla="*/ 1146175 w 1302092"/>
              <a:gd name="connsiteY35" fmla="*/ 161925 h 330200"/>
              <a:gd name="connsiteX36" fmla="*/ 1165225 w 1302092"/>
              <a:gd name="connsiteY36" fmla="*/ 174625 h 330200"/>
              <a:gd name="connsiteX37" fmla="*/ 1174750 w 1302092"/>
              <a:gd name="connsiteY37" fmla="*/ 187325 h 330200"/>
              <a:gd name="connsiteX38" fmla="*/ 1203325 w 1302092"/>
              <a:gd name="connsiteY38" fmla="*/ 206375 h 330200"/>
              <a:gd name="connsiteX39" fmla="*/ 1219200 w 1302092"/>
              <a:gd name="connsiteY39" fmla="*/ 222250 h 330200"/>
              <a:gd name="connsiteX40" fmla="*/ 1270000 w 1302092"/>
              <a:gd name="connsiteY40" fmla="*/ 263525 h 330200"/>
              <a:gd name="connsiteX41" fmla="*/ 1279525 w 1302092"/>
              <a:gd name="connsiteY41" fmla="*/ 282575 h 330200"/>
              <a:gd name="connsiteX42" fmla="*/ 1289050 w 1302092"/>
              <a:gd name="connsiteY42" fmla="*/ 288925 h 330200"/>
              <a:gd name="connsiteX43" fmla="*/ 1301750 w 1302092"/>
              <a:gd name="connsiteY43" fmla="*/ 314325 h 330200"/>
              <a:gd name="connsiteX44" fmla="*/ 1301750 w 1302092"/>
              <a:gd name="connsiteY44" fmla="*/ 32385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02092" h="330200">
                <a:moveTo>
                  <a:pt x="0" y="330200"/>
                </a:moveTo>
                <a:cubicBezTo>
                  <a:pt x="5292" y="325967"/>
                  <a:pt x="10896" y="322096"/>
                  <a:pt x="15875" y="317500"/>
                </a:cubicBezTo>
                <a:cubicBezTo>
                  <a:pt x="24673" y="309378"/>
                  <a:pt x="31925" y="299580"/>
                  <a:pt x="41275" y="292100"/>
                </a:cubicBezTo>
                <a:cubicBezTo>
                  <a:pt x="46567" y="287867"/>
                  <a:pt x="52050" y="283862"/>
                  <a:pt x="57150" y="279400"/>
                </a:cubicBezTo>
                <a:cubicBezTo>
                  <a:pt x="71786" y="266594"/>
                  <a:pt x="60370" y="271977"/>
                  <a:pt x="76200" y="266700"/>
                </a:cubicBezTo>
                <a:cubicBezTo>
                  <a:pt x="82550" y="259292"/>
                  <a:pt x="87698" y="250654"/>
                  <a:pt x="95250" y="244475"/>
                </a:cubicBezTo>
                <a:cubicBezTo>
                  <a:pt x="99661" y="240866"/>
                  <a:pt x="106143" y="240893"/>
                  <a:pt x="111125" y="238125"/>
                </a:cubicBezTo>
                <a:cubicBezTo>
                  <a:pt x="115751" y="235555"/>
                  <a:pt x="119870" y="232116"/>
                  <a:pt x="123825" y="228600"/>
                </a:cubicBezTo>
                <a:cubicBezTo>
                  <a:pt x="151776" y="203755"/>
                  <a:pt x="128737" y="222596"/>
                  <a:pt x="152400" y="193675"/>
                </a:cubicBezTo>
                <a:cubicBezTo>
                  <a:pt x="157139" y="187883"/>
                  <a:pt x="163269" y="183362"/>
                  <a:pt x="168275" y="177800"/>
                </a:cubicBezTo>
                <a:cubicBezTo>
                  <a:pt x="172808" y="172763"/>
                  <a:pt x="175938" y="166458"/>
                  <a:pt x="180975" y="161925"/>
                </a:cubicBezTo>
                <a:cubicBezTo>
                  <a:pt x="186648" y="156820"/>
                  <a:pt x="193976" y="153878"/>
                  <a:pt x="200025" y="149225"/>
                </a:cubicBezTo>
                <a:cubicBezTo>
                  <a:pt x="222438" y="131985"/>
                  <a:pt x="230360" y="117947"/>
                  <a:pt x="260350" y="107950"/>
                </a:cubicBezTo>
                <a:cubicBezTo>
                  <a:pt x="269875" y="104775"/>
                  <a:pt x="280316" y="103591"/>
                  <a:pt x="288925" y="98425"/>
                </a:cubicBezTo>
                <a:cubicBezTo>
                  <a:pt x="299023" y="92366"/>
                  <a:pt x="312930" y="83470"/>
                  <a:pt x="323850" y="79375"/>
                </a:cubicBezTo>
                <a:cubicBezTo>
                  <a:pt x="358859" y="66247"/>
                  <a:pt x="347309" y="72397"/>
                  <a:pt x="377825" y="66675"/>
                </a:cubicBezTo>
                <a:cubicBezTo>
                  <a:pt x="435232" y="55911"/>
                  <a:pt x="378789" y="63776"/>
                  <a:pt x="431800" y="57150"/>
                </a:cubicBezTo>
                <a:cubicBezTo>
                  <a:pt x="437092" y="55033"/>
                  <a:pt x="442127" y="52105"/>
                  <a:pt x="447675" y="50800"/>
                </a:cubicBezTo>
                <a:cubicBezTo>
                  <a:pt x="468949" y="45794"/>
                  <a:pt x="492540" y="43698"/>
                  <a:pt x="514350" y="41275"/>
                </a:cubicBezTo>
                <a:cubicBezTo>
                  <a:pt x="519642" y="39158"/>
                  <a:pt x="525127" y="37474"/>
                  <a:pt x="530225" y="34925"/>
                </a:cubicBezTo>
                <a:cubicBezTo>
                  <a:pt x="537857" y="31109"/>
                  <a:pt x="544355" y="24923"/>
                  <a:pt x="552450" y="22225"/>
                </a:cubicBezTo>
                <a:cubicBezTo>
                  <a:pt x="563675" y="18483"/>
                  <a:pt x="575691" y="17744"/>
                  <a:pt x="587375" y="15875"/>
                </a:cubicBezTo>
                <a:cubicBezTo>
                  <a:pt x="602154" y="13510"/>
                  <a:pt x="616932" y="11014"/>
                  <a:pt x="631825" y="9525"/>
                </a:cubicBezTo>
                <a:cubicBezTo>
                  <a:pt x="642408" y="8467"/>
                  <a:pt x="653057" y="7928"/>
                  <a:pt x="663575" y="6350"/>
                </a:cubicBezTo>
                <a:cubicBezTo>
                  <a:pt x="674249" y="4749"/>
                  <a:pt x="684742" y="2117"/>
                  <a:pt x="695325" y="0"/>
                </a:cubicBezTo>
                <a:cubicBezTo>
                  <a:pt x="745067" y="2117"/>
                  <a:pt x="794988" y="1630"/>
                  <a:pt x="844550" y="6350"/>
                </a:cubicBezTo>
                <a:cubicBezTo>
                  <a:pt x="882669" y="9980"/>
                  <a:pt x="894646" y="20296"/>
                  <a:pt x="927100" y="31750"/>
                </a:cubicBezTo>
                <a:cubicBezTo>
                  <a:pt x="947106" y="38811"/>
                  <a:pt x="950842" y="38317"/>
                  <a:pt x="971550" y="41275"/>
                </a:cubicBezTo>
                <a:cubicBezTo>
                  <a:pt x="977900" y="43392"/>
                  <a:pt x="984860" y="44181"/>
                  <a:pt x="990600" y="47625"/>
                </a:cubicBezTo>
                <a:cubicBezTo>
                  <a:pt x="995734" y="50705"/>
                  <a:pt x="998794" y="56383"/>
                  <a:pt x="1003300" y="60325"/>
                </a:cubicBezTo>
                <a:cubicBezTo>
                  <a:pt x="1007282" y="63810"/>
                  <a:pt x="1011665" y="66815"/>
                  <a:pt x="1016000" y="69850"/>
                </a:cubicBezTo>
                <a:cubicBezTo>
                  <a:pt x="1034853" y="83047"/>
                  <a:pt x="1034273" y="80679"/>
                  <a:pt x="1050925" y="95250"/>
                </a:cubicBezTo>
                <a:cubicBezTo>
                  <a:pt x="1066148" y="108570"/>
                  <a:pt x="1058295" y="107522"/>
                  <a:pt x="1082675" y="120650"/>
                </a:cubicBezTo>
                <a:cubicBezTo>
                  <a:pt x="1088568" y="123823"/>
                  <a:pt x="1095375" y="124883"/>
                  <a:pt x="1101725" y="127000"/>
                </a:cubicBezTo>
                <a:cubicBezTo>
                  <a:pt x="1151569" y="176844"/>
                  <a:pt x="1084351" y="114359"/>
                  <a:pt x="1136650" y="149225"/>
                </a:cubicBezTo>
                <a:cubicBezTo>
                  <a:pt x="1141053" y="152160"/>
                  <a:pt x="1142220" y="158409"/>
                  <a:pt x="1146175" y="161925"/>
                </a:cubicBezTo>
                <a:cubicBezTo>
                  <a:pt x="1151879" y="166995"/>
                  <a:pt x="1159521" y="169555"/>
                  <a:pt x="1165225" y="174625"/>
                </a:cubicBezTo>
                <a:cubicBezTo>
                  <a:pt x="1169180" y="178141"/>
                  <a:pt x="1170685" y="183937"/>
                  <a:pt x="1174750" y="187325"/>
                </a:cubicBezTo>
                <a:cubicBezTo>
                  <a:pt x="1183544" y="194654"/>
                  <a:pt x="1195230" y="198280"/>
                  <a:pt x="1203325" y="206375"/>
                </a:cubicBezTo>
                <a:cubicBezTo>
                  <a:pt x="1208617" y="211667"/>
                  <a:pt x="1213589" y="217299"/>
                  <a:pt x="1219200" y="222250"/>
                </a:cubicBezTo>
                <a:cubicBezTo>
                  <a:pt x="1245748" y="245675"/>
                  <a:pt x="1249073" y="247830"/>
                  <a:pt x="1270000" y="263525"/>
                </a:cubicBezTo>
                <a:cubicBezTo>
                  <a:pt x="1273175" y="269875"/>
                  <a:pt x="1275265" y="276895"/>
                  <a:pt x="1279525" y="282575"/>
                </a:cubicBezTo>
                <a:cubicBezTo>
                  <a:pt x="1281815" y="285628"/>
                  <a:pt x="1286352" y="286227"/>
                  <a:pt x="1289050" y="288925"/>
                </a:cubicBezTo>
                <a:cubicBezTo>
                  <a:pt x="1294376" y="294251"/>
                  <a:pt x="1300234" y="308261"/>
                  <a:pt x="1301750" y="314325"/>
                </a:cubicBezTo>
                <a:cubicBezTo>
                  <a:pt x="1302520" y="317405"/>
                  <a:pt x="1301750" y="320675"/>
                  <a:pt x="1301750" y="323850"/>
                </a:cubicBezTo>
              </a:path>
            </a:pathLst>
          </a:custGeom>
          <a:noFill/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1641B72-8C11-3EF7-10A0-50D86BF1115E}"/>
              </a:ext>
            </a:extLst>
          </p:cNvPr>
          <p:cNvSpPr/>
          <p:nvPr/>
        </p:nvSpPr>
        <p:spPr>
          <a:xfrm>
            <a:off x="1052004" y="2370679"/>
            <a:ext cx="1324606" cy="292100"/>
          </a:xfrm>
          <a:custGeom>
            <a:avLst/>
            <a:gdLst>
              <a:gd name="connsiteX0" fmla="*/ 0 w 1324606"/>
              <a:gd name="connsiteY0" fmla="*/ 0 h 292100"/>
              <a:gd name="connsiteX1" fmla="*/ 15875 w 1324606"/>
              <a:gd name="connsiteY1" fmla="*/ 6350 h 292100"/>
              <a:gd name="connsiteX2" fmla="*/ 114300 w 1324606"/>
              <a:gd name="connsiteY2" fmla="*/ 88900 h 292100"/>
              <a:gd name="connsiteX3" fmla="*/ 174625 w 1324606"/>
              <a:gd name="connsiteY3" fmla="*/ 165100 h 292100"/>
              <a:gd name="connsiteX4" fmla="*/ 187325 w 1324606"/>
              <a:gd name="connsiteY4" fmla="*/ 174625 h 292100"/>
              <a:gd name="connsiteX5" fmla="*/ 209550 w 1324606"/>
              <a:gd name="connsiteY5" fmla="*/ 177800 h 292100"/>
              <a:gd name="connsiteX6" fmla="*/ 276225 w 1324606"/>
              <a:gd name="connsiteY6" fmla="*/ 200025 h 292100"/>
              <a:gd name="connsiteX7" fmla="*/ 323850 w 1324606"/>
              <a:gd name="connsiteY7" fmla="*/ 206375 h 292100"/>
              <a:gd name="connsiteX8" fmla="*/ 352425 w 1324606"/>
              <a:gd name="connsiteY8" fmla="*/ 209550 h 292100"/>
              <a:gd name="connsiteX9" fmla="*/ 425450 w 1324606"/>
              <a:gd name="connsiteY9" fmla="*/ 219075 h 292100"/>
              <a:gd name="connsiteX10" fmla="*/ 441325 w 1324606"/>
              <a:gd name="connsiteY10" fmla="*/ 222250 h 292100"/>
              <a:gd name="connsiteX11" fmla="*/ 460375 w 1324606"/>
              <a:gd name="connsiteY11" fmla="*/ 228600 h 292100"/>
              <a:gd name="connsiteX12" fmla="*/ 479425 w 1324606"/>
              <a:gd name="connsiteY12" fmla="*/ 231775 h 292100"/>
              <a:gd name="connsiteX13" fmla="*/ 536575 w 1324606"/>
              <a:gd name="connsiteY13" fmla="*/ 250825 h 292100"/>
              <a:gd name="connsiteX14" fmla="*/ 606425 w 1324606"/>
              <a:gd name="connsiteY14" fmla="*/ 266700 h 292100"/>
              <a:gd name="connsiteX15" fmla="*/ 622300 w 1324606"/>
              <a:gd name="connsiteY15" fmla="*/ 276225 h 292100"/>
              <a:gd name="connsiteX16" fmla="*/ 641350 w 1324606"/>
              <a:gd name="connsiteY16" fmla="*/ 279400 h 292100"/>
              <a:gd name="connsiteX17" fmla="*/ 669925 w 1324606"/>
              <a:gd name="connsiteY17" fmla="*/ 288925 h 292100"/>
              <a:gd name="connsiteX18" fmla="*/ 701675 w 1324606"/>
              <a:gd name="connsiteY18" fmla="*/ 282575 h 292100"/>
              <a:gd name="connsiteX19" fmla="*/ 720725 w 1324606"/>
              <a:gd name="connsiteY19" fmla="*/ 285750 h 292100"/>
              <a:gd name="connsiteX20" fmla="*/ 825500 w 1324606"/>
              <a:gd name="connsiteY20" fmla="*/ 292100 h 292100"/>
              <a:gd name="connsiteX21" fmla="*/ 1054100 w 1324606"/>
              <a:gd name="connsiteY21" fmla="*/ 276225 h 292100"/>
              <a:gd name="connsiteX22" fmla="*/ 1076325 w 1324606"/>
              <a:gd name="connsiteY22" fmla="*/ 263525 h 292100"/>
              <a:gd name="connsiteX23" fmla="*/ 1108075 w 1324606"/>
              <a:gd name="connsiteY23" fmla="*/ 247650 h 292100"/>
              <a:gd name="connsiteX24" fmla="*/ 1155700 w 1324606"/>
              <a:gd name="connsiteY24" fmla="*/ 222250 h 292100"/>
              <a:gd name="connsiteX25" fmla="*/ 1171575 w 1324606"/>
              <a:gd name="connsiteY25" fmla="*/ 209550 h 292100"/>
              <a:gd name="connsiteX26" fmla="*/ 1200150 w 1324606"/>
              <a:gd name="connsiteY26" fmla="*/ 193675 h 292100"/>
              <a:gd name="connsiteX27" fmla="*/ 1235075 w 1324606"/>
              <a:gd name="connsiteY27" fmla="*/ 161925 h 292100"/>
              <a:gd name="connsiteX28" fmla="*/ 1250950 w 1324606"/>
              <a:gd name="connsiteY28" fmla="*/ 146050 h 292100"/>
              <a:gd name="connsiteX29" fmla="*/ 1263650 w 1324606"/>
              <a:gd name="connsiteY29" fmla="*/ 136525 h 292100"/>
              <a:gd name="connsiteX30" fmla="*/ 1285875 w 1324606"/>
              <a:gd name="connsiteY30" fmla="*/ 117475 h 292100"/>
              <a:gd name="connsiteX31" fmla="*/ 1292225 w 1324606"/>
              <a:gd name="connsiteY31" fmla="*/ 98425 h 292100"/>
              <a:gd name="connsiteX32" fmla="*/ 1301750 w 1324606"/>
              <a:gd name="connsiteY32" fmla="*/ 79375 h 292100"/>
              <a:gd name="connsiteX33" fmla="*/ 1304925 w 1324606"/>
              <a:gd name="connsiteY33" fmla="*/ 38100 h 292100"/>
              <a:gd name="connsiteX34" fmla="*/ 1311275 w 1324606"/>
              <a:gd name="connsiteY34" fmla="*/ 28575 h 292100"/>
              <a:gd name="connsiteX35" fmla="*/ 1323975 w 1324606"/>
              <a:gd name="connsiteY35" fmla="*/ 12700 h 292100"/>
              <a:gd name="connsiteX36" fmla="*/ 1323975 w 1324606"/>
              <a:gd name="connsiteY36" fmla="*/ 3175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4606" h="292100">
                <a:moveTo>
                  <a:pt x="0" y="0"/>
                </a:moveTo>
                <a:cubicBezTo>
                  <a:pt x="5292" y="2117"/>
                  <a:pt x="11007" y="3387"/>
                  <a:pt x="15875" y="6350"/>
                </a:cubicBezTo>
                <a:cubicBezTo>
                  <a:pt x="64407" y="35891"/>
                  <a:pt x="79914" y="45136"/>
                  <a:pt x="114300" y="88900"/>
                </a:cubicBezTo>
                <a:cubicBezTo>
                  <a:pt x="145928" y="129154"/>
                  <a:pt x="134703" y="135159"/>
                  <a:pt x="174625" y="165100"/>
                </a:cubicBezTo>
                <a:cubicBezTo>
                  <a:pt x="178858" y="168275"/>
                  <a:pt x="182352" y="172817"/>
                  <a:pt x="187325" y="174625"/>
                </a:cubicBezTo>
                <a:cubicBezTo>
                  <a:pt x="194358" y="177182"/>
                  <a:pt x="202142" y="176742"/>
                  <a:pt x="209550" y="177800"/>
                </a:cubicBezTo>
                <a:cubicBezTo>
                  <a:pt x="231847" y="187356"/>
                  <a:pt x="250967" y="196657"/>
                  <a:pt x="276225" y="200025"/>
                </a:cubicBezTo>
                <a:lnTo>
                  <a:pt x="323850" y="206375"/>
                </a:lnTo>
                <a:cubicBezTo>
                  <a:pt x="333360" y="207564"/>
                  <a:pt x="342972" y="207974"/>
                  <a:pt x="352425" y="209550"/>
                </a:cubicBezTo>
                <a:cubicBezTo>
                  <a:pt x="420628" y="220917"/>
                  <a:pt x="333014" y="212472"/>
                  <a:pt x="425450" y="219075"/>
                </a:cubicBezTo>
                <a:cubicBezTo>
                  <a:pt x="430742" y="220133"/>
                  <a:pt x="436119" y="220830"/>
                  <a:pt x="441325" y="222250"/>
                </a:cubicBezTo>
                <a:cubicBezTo>
                  <a:pt x="447783" y="224011"/>
                  <a:pt x="453881" y="226977"/>
                  <a:pt x="460375" y="228600"/>
                </a:cubicBezTo>
                <a:cubicBezTo>
                  <a:pt x="466620" y="230161"/>
                  <a:pt x="473075" y="230717"/>
                  <a:pt x="479425" y="231775"/>
                </a:cubicBezTo>
                <a:cubicBezTo>
                  <a:pt x="511490" y="253151"/>
                  <a:pt x="487064" y="240632"/>
                  <a:pt x="536575" y="250825"/>
                </a:cubicBezTo>
                <a:cubicBezTo>
                  <a:pt x="559962" y="255640"/>
                  <a:pt x="606425" y="266700"/>
                  <a:pt x="606425" y="266700"/>
                </a:cubicBezTo>
                <a:cubicBezTo>
                  <a:pt x="611717" y="269875"/>
                  <a:pt x="616500" y="274116"/>
                  <a:pt x="622300" y="276225"/>
                </a:cubicBezTo>
                <a:cubicBezTo>
                  <a:pt x="628350" y="278425"/>
                  <a:pt x="635130" y="277741"/>
                  <a:pt x="641350" y="279400"/>
                </a:cubicBezTo>
                <a:cubicBezTo>
                  <a:pt x="651051" y="281987"/>
                  <a:pt x="660400" y="285750"/>
                  <a:pt x="669925" y="288925"/>
                </a:cubicBezTo>
                <a:cubicBezTo>
                  <a:pt x="681655" y="285015"/>
                  <a:pt x="687082" y="282575"/>
                  <a:pt x="701675" y="282575"/>
                </a:cubicBezTo>
                <a:cubicBezTo>
                  <a:pt x="708113" y="282575"/>
                  <a:pt x="714316" y="285140"/>
                  <a:pt x="720725" y="285750"/>
                </a:cubicBezTo>
                <a:cubicBezTo>
                  <a:pt x="739390" y="287528"/>
                  <a:pt x="810021" y="291240"/>
                  <a:pt x="825500" y="292100"/>
                </a:cubicBezTo>
                <a:cubicBezTo>
                  <a:pt x="901700" y="286808"/>
                  <a:pt x="978207" y="284871"/>
                  <a:pt x="1054100" y="276225"/>
                </a:cubicBezTo>
                <a:cubicBezTo>
                  <a:pt x="1062578" y="275259"/>
                  <a:pt x="1068784" y="267517"/>
                  <a:pt x="1076325" y="263525"/>
                </a:cubicBezTo>
                <a:cubicBezTo>
                  <a:pt x="1086782" y="257989"/>
                  <a:pt x="1097835" y="253579"/>
                  <a:pt x="1108075" y="247650"/>
                </a:cubicBezTo>
                <a:cubicBezTo>
                  <a:pt x="1154414" y="220822"/>
                  <a:pt x="1118660" y="234597"/>
                  <a:pt x="1155700" y="222250"/>
                </a:cubicBezTo>
                <a:cubicBezTo>
                  <a:pt x="1160992" y="218017"/>
                  <a:pt x="1166023" y="213436"/>
                  <a:pt x="1171575" y="209550"/>
                </a:cubicBezTo>
                <a:cubicBezTo>
                  <a:pt x="1181542" y="202573"/>
                  <a:pt x="1189575" y="198963"/>
                  <a:pt x="1200150" y="193675"/>
                </a:cubicBezTo>
                <a:cubicBezTo>
                  <a:pt x="1224437" y="163317"/>
                  <a:pt x="1199410" y="191646"/>
                  <a:pt x="1235075" y="161925"/>
                </a:cubicBezTo>
                <a:cubicBezTo>
                  <a:pt x="1240824" y="157134"/>
                  <a:pt x="1245357" y="151022"/>
                  <a:pt x="1250950" y="146050"/>
                </a:cubicBezTo>
                <a:cubicBezTo>
                  <a:pt x="1254905" y="142534"/>
                  <a:pt x="1259554" y="139876"/>
                  <a:pt x="1263650" y="136525"/>
                </a:cubicBezTo>
                <a:cubicBezTo>
                  <a:pt x="1271202" y="130346"/>
                  <a:pt x="1278467" y="123825"/>
                  <a:pt x="1285875" y="117475"/>
                </a:cubicBezTo>
                <a:cubicBezTo>
                  <a:pt x="1287992" y="111125"/>
                  <a:pt x="1289507" y="104542"/>
                  <a:pt x="1292225" y="98425"/>
                </a:cubicBezTo>
                <a:cubicBezTo>
                  <a:pt x="1308638" y="61496"/>
                  <a:pt x="1290171" y="114113"/>
                  <a:pt x="1301750" y="79375"/>
                </a:cubicBezTo>
                <a:cubicBezTo>
                  <a:pt x="1302808" y="65617"/>
                  <a:pt x="1302382" y="51663"/>
                  <a:pt x="1304925" y="38100"/>
                </a:cubicBezTo>
                <a:cubicBezTo>
                  <a:pt x="1305628" y="34349"/>
                  <a:pt x="1308985" y="31628"/>
                  <a:pt x="1311275" y="28575"/>
                </a:cubicBezTo>
                <a:cubicBezTo>
                  <a:pt x="1315341" y="23154"/>
                  <a:pt x="1320944" y="18761"/>
                  <a:pt x="1323975" y="12700"/>
                </a:cubicBezTo>
                <a:cubicBezTo>
                  <a:pt x="1325395" y="9860"/>
                  <a:pt x="1323975" y="6350"/>
                  <a:pt x="1323975" y="3175"/>
                </a:cubicBezTo>
              </a:path>
            </a:pathLst>
          </a:custGeom>
          <a:noFill/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8F14AA-5ADA-0993-6CE2-9F6F5E277E75}"/>
              </a:ext>
            </a:extLst>
          </p:cNvPr>
          <p:cNvSpPr txBox="1"/>
          <p:nvPr/>
        </p:nvSpPr>
        <p:spPr>
          <a:xfrm>
            <a:off x="382514" y="2786149"/>
            <a:ext cx="2613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Forbidden</a:t>
            </a:r>
          </a:p>
          <a:p>
            <a:pPr algn="ctr"/>
            <a:r>
              <a:rPr lang="en-US" dirty="0"/>
              <a:t>(unique paths)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4B04F0-F131-4CCF-784B-6331A6544CC9}"/>
              </a:ext>
            </a:extLst>
          </p:cNvPr>
          <p:cNvSpPr/>
          <p:nvPr/>
        </p:nvSpPr>
        <p:spPr>
          <a:xfrm>
            <a:off x="2937329" y="2282505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394745-DD65-28D1-B336-2A3E079804D1}"/>
              </a:ext>
            </a:extLst>
          </p:cNvPr>
          <p:cNvSpPr/>
          <p:nvPr/>
        </p:nvSpPr>
        <p:spPr>
          <a:xfrm>
            <a:off x="3014889" y="2020540"/>
            <a:ext cx="1302092" cy="330200"/>
          </a:xfrm>
          <a:custGeom>
            <a:avLst/>
            <a:gdLst>
              <a:gd name="connsiteX0" fmla="*/ 0 w 1302092"/>
              <a:gd name="connsiteY0" fmla="*/ 330200 h 330200"/>
              <a:gd name="connsiteX1" fmla="*/ 15875 w 1302092"/>
              <a:gd name="connsiteY1" fmla="*/ 317500 h 330200"/>
              <a:gd name="connsiteX2" fmla="*/ 41275 w 1302092"/>
              <a:gd name="connsiteY2" fmla="*/ 292100 h 330200"/>
              <a:gd name="connsiteX3" fmla="*/ 57150 w 1302092"/>
              <a:gd name="connsiteY3" fmla="*/ 279400 h 330200"/>
              <a:gd name="connsiteX4" fmla="*/ 76200 w 1302092"/>
              <a:gd name="connsiteY4" fmla="*/ 266700 h 330200"/>
              <a:gd name="connsiteX5" fmla="*/ 95250 w 1302092"/>
              <a:gd name="connsiteY5" fmla="*/ 244475 h 330200"/>
              <a:gd name="connsiteX6" fmla="*/ 111125 w 1302092"/>
              <a:gd name="connsiteY6" fmla="*/ 238125 h 330200"/>
              <a:gd name="connsiteX7" fmla="*/ 123825 w 1302092"/>
              <a:gd name="connsiteY7" fmla="*/ 228600 h 330200"/>
              <a:gd name="connsiteX8" fmla="*/ 152400 w 1302092"/>
              <a:gd name="connsiteY8" fmla="*/ 193675 h 330200"/>
              <a:gd name="connsiteX9" fmla="*/ 168275 w 1302092"/>
              <a:gd name="connsiteY9" fmla="*/ 177800 h 330200"/>
              <a:gd name="connsiteX10" fmla="*/ 180975 w 1302092"/>
              <a:gd name="connsiteY10" fmla="*/ 161925 h 330200"/>
              <a:gd name="connsiteX11" fmla="*/ 200025 w 1302092"/>
              <a:gd name="connsiteY11" fmla="*/ 149225 h 330200"/>
              <a:gd name="connsiteX12" fmla="*/ 260350 w 1302092"/>
              <a:gd name="connsiteY12" fmla="*/ 107950 h 330200"/>
              <a:gd name="connsiteX13" fmla="*/ 288925 w 1302092"/>
              <a:gd name="connsiteY13" fmla="*/ 98425 h 330200"/>
              <a:gd name="connsiteX14" fmla="*/ 323850 w 1302092"/>
              <a:gd name="connsiteY14" fmla="*/ 79375 h 330200"/>
              <a:gd name="connsiteX15" fmla="*/ 377825 w 1302092"/>
              <a:gd name="connsiteY15" fmla="*/ 66675 h 330200"/>
              <a:gd name="connsiteX16" fmla="*/ 431800 w 1302092"/>
              <a:gd name="connsiteY16" fmla="*/ 57150 h 330200"/>
              <a:gd name="connsiteX17" fmla="*/ 447675 w 1302092"/>
              <a:gd name="connsiteY17" fmla="*/ 50800 h 330200"/>
              <a:gd name="connsiteX18" fmla="*/ 514350 w 1302092"/>
              <a:gd name="connsiteY18" fmla="*/ 41275 h 330200"/>
              <a:gd name="connsiteX19" fmla="*/ 530225 w 1302092"/>
              <a:gd name="connsiteY19" fmla="*/ 34925 h 330200"/>
              <a:gd name="connsiteX20" fmla="*/ 552450 w 1302092"/>
              <a:gd name="connsiteY20" fmla="*/ 22225 h 330200"/>
              <a:gd name="connsiteX21" fmla="*/ 587375 w 1302092"/>
              <a:gd name="connsiteY21" fmla="*/ 15875 h 330200"/>
              <a:gd name="connsiteX22" fmla="*/ 631825 w 1302092"/>
              <a:gd name="connsiteY22" fmla="*/ 9525 h 330200"/>
              <a:gd name="connsiteX23" fmla="*/ 663575 w 1302092"/>
              <a:gd name="connsiteY23" fmla="*/ 6350 h 330200"/>
              <a:gd name="connsiteX24" fmla="*/ 695325 w 1302092"/>
              <a:gd name="connsiteY24" fmla="*/ 0 h 330200"/>
              <a:gd name="connsiteX25" fmla="*/ 844550 w 1302092"/>
              <a:gd name="connsiteY25" fmla="*/ 6350 h 330200"/>
              <a:gd name="connsiteX26" fmla="*/ 927100 w 1302092"/>
              <a:gd name="connsiteY26" fmla="*/ 31750 h 330200"/>
              <a:gd name="connsiteX27" fmla="*/ 971550 w 1302092"/>
              <a:gd name="connsiteY27" fmla="*/ 41275 h 330200"/>
              <a:gd name="connsiteX28" fmla="*/ 990600 w 1302092"/>
              <a:gd name="connsiteY28" fmla="*/ 47625 h 330200"/>
              <a:gd name="connsiteX29" fmla="*/ 1003300 w 1302092"/>
              <a:gd name="connsiteY29" fmla="*/ 60325 h 330200"/>
              <a:gd name="connsiteX30" fmla="*/ 1016000 w 1302092"/>
              <a:gd name="connsiteY30" fmla="*/ 69850 h 330200"/>
              <a:gd name="connsiteX31" fmla="*/ 1050925 w 1302092"/>
              <a:gd name="connsiteY31" fmla="*/ 95250 h 330200"/>
              <a:gd name="connsiteX32" fmla="*/ 1082675 w 1302092"/>
              <a:gd name="connsiteY32" fmla="*/ 120650 h 330200"/>
              <a:gd name="connsiteX33" fmla="*/ 1101725 w 1302092"/>
              <a:gd name="connsiteY33" fmla="*/ 127000 h 330200"/>
              <a:gd name="connsiteX34" fmla="*/ 1136650 w 1302092"/>
              <a:gd name="connsiteY34" fmla="*/ 149225 h 330200"/>
              <a:gd name="connsiteX35" fmla="*/ 1146175 w 1302092"/>
              <a:gd name="connsiteY35" fmla="*/ 161925 h 330200"/>
              <a:gd name="connsiteX36" fmla="*/ 1165225 w 1302092"/>
              <a:gd name="connsiteY36" fmla="*/ 174625 h 330200"/>
              <a:gd name="connsiteX37" fmla="*/ 1174750 w 1302092"/>
              <a:gd name="connsiteY37" fmla="*/ 187325 h 330200"/>
              <a:gd name="connsiteX38" fmla="*/ 1203325 w 1302092"/>
              <a:gd name="connsiteY38" fmla="*/ 206375 h 330200"/>
              <a:gd name="connsiteX39" fmla="*/ 1219200 w 1302092"/>
              <a:gd name="connsiteY39" fmla="*/ 222250 h 330200"/>
              <a:gd name="connsiteX40" fmla="*/ 1270000 w 1302092"/>
              <a:gd name="connsiteY40" fmla="*/ 263525 h 330200"/>
              <a:gd name="connsiteX41" fmla="*/ 1279525 w 1302092"/>
              <a:gd name="connsiteY41" fmla="*/ 282575 h 330200"/>
              <a:gd name="connsiteX42" fmla="*/ 1289050 w 1302092"/>
              <a:gd name="connsiteY42" fmla="*/ 288925 h 330200"/>
              <a:gd name="connsiteX43" fmla="*/ 1301750 w 1302092"/>
              <a:gd name="connsiteY43" fmla="*/ 314325 h 330200"/>
              <a:gd name="connsiteX44" fmla="*/ 1301750 w 1302092"/>
              <a:gd name="connsiteY44" fmla="*/ 32385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02092" h="330200">
                <a:moveTo>
                  <a:pt x="0" y="330200"/>
                </a:moveTo>
                <a:cubicBezTo>
                  <a:pt x="5292" y="325967"/>
                  <a:pt x="10896" y="322096"/>
                  <a:pt x="15875" y="317500"/>
                </a:cubicBezTo>
                <a:cubicBezTo>
                  <a:pt x="24673" y="309378"/>
                  <a:pt x="31925" y="299580"/>
                  <a:pt x="41275" y="292100"/>
                </a:cubicBezTo>
                <a:cubicBezTo>
                  <a:pt x="46567" y="287867"/>
                  <a:pt x="52050" y="283862"/>
                  <a:pt x="57150" y="279400"/>
                </a:cubicBezTo>
                <a:cubicBezTo>
                  <a:pt x="71786" y="266594"/>
                  <a:pt x="60370" y="271977"/>
                  <a:pt x="76200" y="266700"/>
                </a:cubicBezTo>
                <a:cubicBezTo>
                  <a:pt x="82550" y="259292"/>
                  <a:pt x="87698" y="250654"/>
                  <a:pt x="95250" y="244475"/>
                </a:cubicBezTo>
                <a:cubicBezTo>
                  <a:pt x="99661" y="240866"/>
                  <a:pt x="106143" y="240893"/>
                  <a:pt x="111125" y="238125"/>
                </a:cubicBezTo>
                <a:cubicBezTo>
                  <a:pt x="115751" y="235555"/>
                  <a:pt x="119870" y="232116"/>
                  <a:pt x="123825" y="228600"/>
                </a:cubicBezTo>
                <a:cubicBezTo>
                  <a:pt x="151776" y="203755"/>
                  <a:pt x="128737" y="222596"/>
                  <a:pt x="152400" y="193675"/>
                </a:cubicBezTo>
                <a:cubicBezTo>
                  <a:pt x="157139" y="187883"/>
                  <a:pt x="163269" y="183362"/>
                  <a:pt x="168275" y="177800"/>
                </a:cubicBezTo>
                <a:cubicBezTo>
                  <a:pt x="172808" y="172763"/>
                  <a:pt x="175938" y="166458"/>
                  <a:pt x="180975" y="161925"/>
                </a:cubicBezTo>
                <a:cubicBezTo>
                  <a:pt x="186648" y="156820"/>
                  <a:pt x="193976" y="153878"/>
                  <a:pt x="200025" y="149225"/>
                </a:cubicBezTo>
                <a:cubicBezTo>
                  <a:pt x="222438" y="131985"/>
                  <a:pt x="230360" y="117947"/>
                  <a:pt x="260350" y="107950"/>
                </a:cubicBezTo>
                <a:cubicBezTo>
                  <a:pt x="269875" y="104775"/>
                  <a:pt x="280316" y="103591"/>
                  <a:pt x="288925" y="98425"/>
                </a:cubicBezTo>
                <a:cubicBezTo>
                  <a:pt x="299023" y="92366"/>
                  <a:pt x="312930" y="83470"/>
                  <a:pt x="323850" y="79375"/>
                </a:cubicBezTo>
                <a:cubicBezTo>
                  <a:pt x="358859" y="66247"/>
                  <a:pt x="347309" y="72397"/>
                  <a:pt x="377825" y="66675"/>
                </a:cubicBezTo>
                <a:cubicBezTo>
                  <a:pt x="435232" y="55911"/>
                  <a:pt x="378789" y="63776"/>
                  <a:pt x="431800" y="57150"/>
                </a:cubicBezTo>
                <a:cubicBezTo>
                  <a:pt x="437092" y="55033"/>
                  <a:pt x="442127" y="52105"/>
                  <a:pt x="447675" y="50800"/>
                </a:cubicBezTo>
                <a:cubicBezTo>
                  <a:pt x="468949" y="45794"/>
                  <a:pt x="492540" y="43698"/>
                  <a:pt x="514350" y="41275"/>
                </a:cubicBezTo>
                <a:cubicBezTo>
                  <a:pt x="519642" y="39158"/>
                  <a:pt x="525127" y="37474"/>
                  <a:pt x="530225" y="34925"/>
                </a:cubicBezTo>
                <a:cubicBezTo>
                  <a:pt x="537857" y="31109"/>
                  <a:pt x="544355" y="24923"/>
                  <a:pt x="552450" y="22225"/>
                </a:cubicBezTo>
                <a:cubicBezTo>
                  <a:pt x="563675" y="18483"/>
                  <a:pt x="575691" y="17744"/>
                  <a:pt x="587375" y="15875"/>
                </a:cubicBezTo>
                <a:cubicBezTo>
                  <a:pt x="602154" y="13510"/>
                  <a:pt x="616932" y="11014"/>
                  <a:pt x="631825" y="9525"/>
                </a:cubicBezTo>
                <a:cubicBezTo>
                  <a:pt x="642408" y="8467"/>
                  <a:pt x="653057" y="7928"/>
                  <a:pt x="663575" y="6350"/>
                </a:cubicBezTo>
                <a:cubicBezTo>
                  <a:pt x="674249" y="4749"/>
                  <a:pt x="684742" y="2117"/>
                  <a:pt x="695325" y="0"/>
                </a:cubicBezTo>
                <a:cubicBezTo>
                  <a:pt x="745067" y="2117"/>
                  <a:pt x="794988" y="1630"/>
                  <a:pt x="844550" y="6350"/>
                </a:cubicBezTo>
                <a:cubicBezTo>
                  <a:pt x="882669" y="9980"/>
                  <a:pt x="894646" y="20296"/>
                  <a:pt x="927100" y="31750"/>
                </a:cubicBezTo>
                <a:cubicBezTo>
                  <a:pt x="947106" y="38811"/>
                  <a:pt x="950842" y="38317"/>
                  <a:pt x="971550" y="41275"/>
                </a:cubicBezTo>
                <a:cubicBezTo>
                  <a:pt x="977900" y="43392"/>
                  <a:pt x="984860" y="44181"/>
                  <a:pt x="990600" y="47625"/>
                </a:cubicBezTo>
                <a:cubicBezTo>
                  <a:pt x="995734" y="50705"/>
                  <a:pt x="998794" y="56383"/>
                  <a:pt x="1003300" y="60325"/>
                </a:cubicBezTo>
                <a:cubicBezTo>
                  <a:pt x="1007282" y="63810"/>
                  <a:pt x="1011665" y="66815"/>
                  <a:pt x="1016000" y="69850"/>
                </a:cubicBezTo>
                <a:cubicBezTo>
                  <a:pt x="1034853" y="83047"/>
                  <a:pt x="1034273" y="80679"/>
                  <a:pt x="1050925" y="95250"/>
                </a:cubicBezTo>
                <a:cubicBezTo>
                  <a:pt x="1066148" y="108570"/>
                  <a:pt x="1058295" y="107522"/>
                  <a:pt x="1082675" y="120650"/>
                </a:cubicBezTo>
                <a:cubicBezTo>
                  <a:pt x="1088568" y="123823"/>
                  <a:pt x="1095375" y="124883"/>
                  <a:pt x="1101725" y="127000"/>
                </a:cubicBezTo>
                <a:cubicBezTo>
                  <a:pt x="1151569" y="176844"/>
                  <a:pt x="1084351" y="114359"/>
                  <a:pt x="1136650" y="149225"/>
                </a:cubicBezTo>
                <a:cubicBezTo>
                  <a:pt x="1141053" y="152160"/>
                  <a:pt x="1142220" y="158409"/>
                  <a:pt x="1146175" y="161925"/>
                </a:cubicBezTo>
                <a:cubicBezTo>
                  <a:pt x="1151879" y="166995"/>
                  <a:pt x="1159521" y="169555"/>
                  <a:pt x="1165225" y="174625"/>
                </a:cubicBezTo>
                <a:cubicBezTo>
                  <a:pt x="1169180" y="178141"/>
                  <a:pt x="1170685" y="183937"/>
                  <a:pt x="1174750" y="187325"/>
                </a:cubicBezTo>
                <a:cubicBezTo>
                  <a:pt x="1183544" y="194654"/>
                  <a:pt x="1195230" y="198280"/>
                  <a:pt x="1203325" y="206375"/>
                </a:cubicBezTo>
                <a:cubicBezTo>
                  <a:pt x="1208617" y="211667"/>
                  <a:pt x="1213589" y="217299"/>
                  <a:pt x="1219200" y="222250"/>
                </a:cubicBezTo>
                <a:cubicBezTo>
                  <a:pt x="1245748" y="245675"/>
                  <a:pt x="1249073" y="247830"/>
                  <a:pt x="1270000" y="263525"/>
                </a:cubicBezTo>
                <a:cubicBezTo>
                  <a:pt x="1273175" y="269875"/>
                  <a:pt x="1275265" y="276895"/>
                  <a:pt x="1279525" y="282575"/>
                </a:cubicBezTo>
                <a:cubicBezTo>
                  <a:pt x="1281815" y="285628"/>
                  <a:pt x="1286352" y="286227"/>
                  <a:pt x="1289050" y="288925"/>
                </a:cubicBezTo>
                <a:cubicBezTo>
                  <a:pt x="1294376" y="294251"/>
                  <a:pt x="1300234" y="308261"/>
                  <a:pt x="1301750" y="314325"/>
                </a:cubicBezTo>
                <a:cubicBezTo>
                  <a:pt x="1302520" y="317405"/>
                  <a:pt x="1301750" y="320675"/>
                  <a:pt x="1301750" y="32385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14ECF3-C620-EFC9-1D8E-9DD0FCE9A976}"/>
              </a:ext>
            </a:extLst>
          </p:cNvPr>
          <p:cNvSpPr/>
          <p:nvPr/>
        </p:nvSpPr>
        <p:spPr>
          <a:xfrm>
            <a:off x="3002189" y="2398365"/>
            <a:ext cx="1324606" cy="292100"/>
          </a:xfrm>
          <a:custGeom>
            <a:avLst/>
            <a:gdLst>
              <a:gd name="connsiteX0" fmla="*/ 0 w 1324606"/>
              <a:gd name="connsiteY0" fmla="*/ 0 h 292100"/>
              <a:gd name="connsiteX1" fmla="*/ 15875 w 1324606"/>
              <a:gd name="connsiteY1" fmla="*/ 6350 h 292100"/>
              <a:gd name="connsiteX2" fmla="*/ 114300 w 1324606"/>
              <a:gd name="connsiteY2" fmla="*/ 88900 h 292100"/>
              <a:gd name="connsiteX3" fmla="*/ 174625 w 1324606"/>
              <a:gd name="connsiteY3" fmla="*/ 165100 h 292100"/>
              <a:gd name="connsiteX4" fmla="*/ 187325 w 1324606"/>
              <a:gd name="connsiteY4" fmla="*/ 174625 h 292100"/>
              <a:gd name="connsiteX5" fmla="*/ 209550 w 1324606"/>
              <a:gd name="connsiteY5" fmla="*/ 177800 h 292100"/>
              <a:gd name="connsiteX6" fmla="*/ 276225 w 1324606"/>
              <a:gd name="connsiteY6" fmla="*/ 200025 h 292100"/>
              <a:gd name="connsiteX7" fmla="*/ 323850 w 1324606"/>
              <a:gd name="connsiteY7" fmla="*/ 206375 h 292100"/>
              <a:gd name="connsiteX8" fmla="*/ 352425 w 1324606"/>
              <a:gd name="connsiteY8" fmla="*/ 209550 h 292100"/>
              <a:gd name="connsiteX9" fmla="*/ 425450 w 1324606"/>
              <a:gd name="connsiteY9" fmla="*/ 219075 h 292100"/>
              <a:gd name="connsiteX10" fmla="*/ 441325 w 1324606"/>
              <a:gd name="connsiteY10" fmla="*/ 222250 h 292100"/>
              <a:gd name="connsiteX11" fmla="*/ 460375 w 1324606"/>
              <a:gd name="connsiteY11" fmla="*/ 228600 h 292100"/>
              <a:gd name="connsiteX12" fmla="*/ 479425 w 1324606"/>
              <a:gd name="connsiteY12" fmla="*/ 231775 h 292100"/>
              <a:gd name="connsiteX13" fmla="*/ 536575 w 1324606"/>
              <a:gd name="connsiteY13" fmla="*/ 250825 h 292100"/>
              <a:gd name="connsiteX14" fmla="*/ 606425 w 1324606"/>
              <a:gd name="connsiteY14" fmla="*/ 266700 h 292100"/>
              <a:gd name="connsiteX15" fmla="*/ 622300 w 1324606"/>
              <a:gd name="connsiteY15" fmla="*/ 276225 h 292100"/>
              <a:gd name="connsiteX16" fmla="*/ 641350 w 1324606"/>
              <a:gd name="connsiteY16" fmla="*/ 279400 h 292100"/>
              <a:gd name="connsiteX17" fmla="*/ 669925 w 1324606"/>
              <a:gd name="connsiteY17" fmla="*/ 288925 h 292100"/>
              <a:gd name="connsiteX18" fmla="*/ 701675 w 1324606"/>
              <a:gd name="connsiteY18" fmla="*/ 282575 h 292100"/>
              <a:gd name="connsiteX19" fmla="*/ 720725 w 1324606"/>
              <a:gd name="connsiteY19" fmla="*/ 285750 h 292100"/>
              <a:gd name="connsiteX20" fmla="*/ 825500 w 1324606"/>
              <a:gd name="connsiteY20" fmla="*/ 292100 h 292100"/>
              <a:gd name="connsiteX21" fmla="*/ 1054100 w 1324606"/>
              <a:gd name="connsiteY21" fmla="*/ 276225 h 292100"/>
              <a:gd name="connsiteX22" fmla="*/ 1076325 w 1324606"/>
              <a:gd name="connsiteY22" fmla="*/ 263525 h 292100"/>
              <a:gd name="connsiteX23" fmla="*/ 1108075 w 1324606"/>
              <a:gd name="connsiteY23" fmla="*/ 247650 h 292100"/>
              <a:gd name="connsiteX24" fmla="*/ 1155700 w 1324606"/>
              <a:gd name="connsiteY24" fmla="*/ 222250 h 292100"/>
              <a:gd name="connsiteX25" fmla="*/ 1171575 w 1324606"/>
              <a:gd name="connsiteY25" fmla="*/ 209550 h 292100"/>
              <a:gd name="connsiteX26" fmla="*/ 1200150 w 1324606"/>
              <a:gd name="connsiteY26" fmla="*/ 193675 h 292100"/>
              <a:gd name="connsiteX27" fmla="*/ 1235075 w 1324606"/>
              <a:gd name="connsiteY27" fmla="*/ 161925 h 292100"/>
              <a:gd name="connsiteX28" fmla="*/ 1250950 w 1324606"/>
              <a:gd name="connsiteY28" fmla="*/ 146050 h 292100"/>
              <a:gd name="connsiteX29" fmla="*/ 1263650 w 1324606"/>
              <a:gd name="connsiteY29" fmla="*/ 136525 h 292100"/>
              <a:gd name="connsiteX30" fmla="*/ 1285875 w 1324606"/>
              <a:gd name="connsiteY30" fmla="*/ 117475 h 292100"/>
              <a:gd name="connsiteX31" fmla="*/ 1292225 w 1324606"/>
              <a:gd name="connsiteY31" fmla="*/ 98425 h 292100"/>
              <a:gd name="connsiteX32" fmla="*/ 1301750 w 1324606"/>
              <a:gd name="connsiteY32" fmla="*/ 79375 h 292100"/>
              <a:gd name="connsiteX33" fmla="*/ 1304925 w 1324606"/>
              <a:gd name="connsiteY33" fmla="*/ 38100 h 292100"/>
              <a:gd name="connsiteX34" fmla="*/ 1311275 w 1324606"/>
              <a:gd name="connsiteY34" fmla="*/ 28575 h 292100"/>
              <a:gd name="connsiteX35" fmla="*/ 1323975 w 1324606"/>
              <a:gd name="connsiteY35" fmla="*/ 12700 h 292100"/>
              <a:gd name="connsiteX36" fmla="*/ 1323975 w 1324606"/>
              <a:gd name="connsiteY36" fmla="*/ 3175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4606" h="292100">
                <a:moveTo>
                  <a:pt x="0" y="0"/>
                </a:moveTo>
                <a:cubicBezTo>
                  <a:pt x="5292" y="2117"/>
                  <a:pt x="11007" y="3387"/>
                  <a:pt x="15875" y="6350"/>
                </a:cubicBezTo>
                <a:cubicBezTo>
                  <a:pt x="64407" y="35891"/>
                  <a:pt x="79914" y="45136"/>
                  <a:pt x="114300" y="88900"/>
                </a:cubicBezTo>
                <a:cubicBezTo>
                  <a:pt x="145928" y="129154"/>
                  <a:pt x="134703" y="135159"/>
                  <a:pt x="174625" y="165100"/>
                </a:cubicBezTo>
                <a:cubicBezTo>
                  <a:pt x="178858" y="168275"/>
                  <a:pt x="182352" y="172817"/>
                  <a:pt x="187325" y="174625"/>
                </a:cubicBezTo>
                <a:cubicBezTo>
                  <a:pt x="194358" y="177182"/>
                  <a:pt x="202142" y="176742"/>
                  <a:pt x="209550" y="177800"/>
                </a:cubicBezTo>
                <a:cubicBezTo>
                  <a:pt x="231847" y="187356"/>
                  <a:pt x="250967" y="196657"/>
                  <a:pt x="276225" y="200025"/>
                </a:cubicBezTo>
                <a:lnTo>
                  <a:pt x="323850" y="206375"/>
                </a:lnTo>
                <a:cubicBezTo>
                  <a:pt x="333360" y="207564"/>
                  <a:pt x="342972" y="207974"/>
                  <a:pt x="352425" y="209550"/>
                </a:cubicBezTo>
                <a:cubicBezTo>
                  <a:pt x="420628" y="220917"/>
                  <a:pt x="333014" y="212472"/>
                  <a:pt x="425450" y="219075"/>
                </a:cubicBezTo>
                <a:cubicBezTo>
                  <a:pt x="430742" y="220133"/>
                  <a:pt x="436119" y="220830"/>
                  <a:pt x="441325" y="222250"/>
                </a:cubicBezTo>
                <a:cubicBezTo>
                  <a:pt x="447783" y="224011"/>
                  <a:pt x="453881" y="226977"/>
                  <a:pt x="460375" y="228600"/>
                </a:cubicBezTo>
                <a:cubicBezTo>
                  <a:pt x="466620" y="230161"/>
                  <a:pt x="473075" y="230717"/>
                  <a:pt x="479425" y="231775"/>
                </a:cubicBezTo>
                <a:cubicBezTo>
                  <a:pt x="511490" y="253151"/>
                  <a:pt x="487064" y="240632"/>
                  <a:pt x="536575" y="250825"/>
                </a:cubicBezTo>
                <a:cubicBezTo>
                  <a:pt x="559962" y="255640"/>
                  <a:pt x="606425" y="266700"/>
                  <a:pt x="606425" y="266700"/>
                </a:cubicBezTo>
                <a:cubicBezTo>
                  <a:pt x="611717" y="269875"/>
                  <a:pt x="616500" y="274116"/>
                  <a:pt x="622300" y="276225"/>
                </a:cubicBezTo>
                <a:cubicBezTo>
                  <a:pt x="628350" y="278425"/>
                  <a:pt x="635130" y="277741"/>
                  <a:pt x="641350" y="279400"/>
                </a:cubicBezTo>
                <a:cubicBezTo>
                  <a:pt x="651051" y="281987"/>
                  <a:pt x="660400" y="285750"/>
                  <a:pt x="669925" y="288925"/>
                </a:cubicBezTo>
                <a:cubicBezTo>
                  <a:pt x="681655" y="285015"/>
                  <a:pt x="687082" y="282575"/>
                  <a:pt x="701675" y="282575"/>
                </a:cubicBezTo>
                <a:cubicBezTo>
                  <a:pt x="708113" y="282575"/>
                  <a:pt x="714316" y="285140"/>
                  <a:pt x="720725" y="285750"/>
                </a:cubicBezTo>
                <a:cubicBezTo>
                  <a:pt x="739390" y="287528"/>
                  <a:pt x="810021" y="291240"/>
                  <a:pt x="825500" y="292100"/>
                </a:cubicBezTo>
                <a:cubicBezTo>
                  <a:pt x="901700" y="286808"/>
                  <a:pt x="978207" y="284871"/>
                  <a:pt x="1054100" y="276225"/>
                </a:cubicBezTo>
                <a:cubicBezTo>
                  <a:pt x="1062578" y="275259"/>
                  <a:pt x="1068784" y="267517"/>
                  <a:pt x="1076325" y="263525"/>
                </a:cubicBezTo>
                <a:cubicBezTo>
                  <a:pt x="1086782" y="257989"/>
                  <a:pt x="1097835" y="253579"/>
                  <a:pt x="1108075" y="247650"/>
                </a:cubicBezTo>
                <a:cubicBezTo>
                  <a:pt x="1154414" y="220822"/>
                  <a:pt x="1118660" y="234597"/>
                  <a:pt x="1155700" y="222250"/>
                </a:cubicBezTo>
                <a:cubicBezTo>
                  <a:pt x="1160992" y="218017"/>
                  <a:pt x="1166023" y="213436"/>
                  <a:pt x="1171575" y="209550"/>
                </a:cubicBezTo>
                <a:cubicBezTo>
                  <a:pt x="1181542" y="202573"/>
                  <a:pt x="1189575" y="198963"/>
                  <a:pt x="1200150" y="193675"/>
                </a:cubicBezTo>
                <a:cubicBezTo>
                  <a:pt x="1224437" y="163317"/>
                  <a:pt x="1199410" y="191646"/>
                  <a:pt x="1235075" y="161925"/>
                </a:cubicBezTo>
                <a:cubicBezTo>
                  <a:pt x="1240824" y="157134"/>
                  <a:pt x="1245357" y="151022"/>
                  <a:pt x="1250950" y="146050"/>
                </a:cubicBezTo>
                <a:cubicBezTo>
                  <a:pt x="1254905" y="142534"/>
                  <a:pt x="1259554" y="139876"/>
                  <a:pt x="1263650" y="136525"/>
                </a:cubicBezTo>
                <a:cubicBezTo>
                  <a:pt x="1271202" y="130346"/>
                  <a:pt x="1278467" y="123825"/>
                  <a:pt x="1285875" y="117475"/>
                </a:cubicBezTo>
                <a:cubicBezTo>
                  <a:pt x="1287992" y="111125"/>
                  <a:pt x="1289507" y="104542"/>
                  <a:pt x="1292225" y="98425"/>
                </a:cubicBezTo>
                <a:cubicBezTo>
                  <a:pt x="1308638" y="61496"/>
                  <a:pt x="1290171" y="114113"/>
                  <a:pt x="1301750" y="79375"/>
                </a:cubicBezTo>
                <a:cubicBezTo>
                  <a:pt x="1302808" y="65617"/>
                  <a:pt x="1302382" y="51663"/>
                  <a:pt x="1304925" y="38100"/>
                </a:cubicBezTo>
                <a:cubicBezTo>
                  <a:pt x="1305628" y="34349"/>
                  <a:pt x="1308985" y="31628"/>
                  <a:pt x="1311275" y="28575"/>
                </a:cubicBezTo>
                <a:cubicBezTo>
                  <a:pt x="1315341" y="23154"/>
                  <a:pt x="1320944" y="18761"/>
                  <a:pt x="1323975" y="12700"/>
                </a:cubicBezTo>
                <a:cubicBezTo>
                  <a:pt x="1325395" y="9860"/>
                  <a:pt x="1323975" y="6350"/>
                  <a:pt x="1323975" y="3175"/>
                </a:cubicBezTo>
              </a:path>
            </a:pathLst>
          </a:custGeom>
          <a:noFill/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B63E54-90AC-41B3-DE8D-4BBA63E6E2F7}"/>
              </a:ext>
            </a:extLst>
          </p:cNvPr>
          <p:cNvSpPr txBox="1"/>
          <p:nvPr/>
        </p:nvSpPr>
        <p:spPr>
          <a:xfrm>
            <a:off x="2357643" y="2804827"/>
            <a:ext cx="2613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Forbidden</a:t>
            </a:r>
          </a:p>
          <a:p>
            <a:pPr algn="ctr"/>
            <a:r>
              <a:rPr lang="en-US" dirty="0"/>
              <a:t>(unique paths)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5B3227-0C99-232A-91F9-9FAF8901C0A1}"/>
              </a:ext>
            </a:extLst>
          </p:cNvPr>
          <p:cNvSpPr/>
          <p:nvPr/>
        </p:nvSpPr>
        <p:spPr>
          <a:xfrm>
            <a:off x="3579217" y="4244584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FF8788-42F3-9408-4AC5-A02CC355368F}"/>
              </a:ext>
            </a:extLst>
          </p:cNvPr>
          <p:cNvSpPr/>
          <p:nvPr/>
        </p:nvSpPr>
        <p:spPr>
          <a:xfrm>
            <a:off x="4853821" y="4244583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F47078-26BA-FF3D-86CE-AABDC2651ECE}"/>
              </a:ext>
            </a:extLst>
          </p:cNvPr>
          <p:cNvSpPr/>
          <p:nvPr/>
        </p:nvSpPr>
        <p:spPr>
          <a:xfrm>
            <a:off x="4193421" y="3651365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53847C-C4D4-ADFA-DDD4-57C06C2F5419}"/>
              </a:ext>
            </a:extLst>
          </p:cNvPr>
          <p:cNvCxnSpPr>
            <a:cxnSpLocks/>
            <a:stCxn id="2" idx="7"/>
            <a:endCxn id="6" idx="3"/>
          </p:cNvCxnSpPr>
          <p:nvPr/>
        </p:nvCxnSpPr>
        <p:spPr>
          <a:xfrm flipV="1">
            <a:off x="3737174" y="3794466"/>
            <a:ext cx="483348" cy="4746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251A75-59A9-B353-3EC7-EA8DA8ECD21D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 flipV="1">
            <a:off x="3764275" y="4328410"/>
            <a:ext cx="1089546" cy="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432637-2FCA-E6F8-DF3D-0F41D397D5FD}"/>
              </a:ext>
            </a:extLst>
          </p:cNvPr>
          <p:cNvCxnSpPr>
            <a:cxnSpLocks/>
            <a:stCxn id="6" idx="5"/>
            <a:endCxn id="3" idx="1"/>
          </p:cNvCxnSpPr>
          <p:nvPr/>
        </p:nvCxnSpPr>
        <p:spPr>
          <a:xfrm>
            <a:off x="4351378" y="3794466"/>
            <a:ext cx="529544" cy="47466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E15BDEB-3323-1F32-9F20-504F64C4A715}"/>
              </a:ext>
            </a:extLst>
          </p:cNvPr>
          <p:cNvSpPr txBox="1"/>
          <p:nvPr/>
        </p:nvSpPr>
        <p:spPr>
          <a:xfrm>
            <a:off x="3002189" y="4622345"/>
            <a:ext cx="2613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Forbidden</a:t>
            </a:r>
          </a:p>
          <a:p>
            <a:pPr algn="ctr"/>
            <a:r>
              <a:rPr lang="en-US" dirty="0"/>
              <a:t>(unique paths)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52D69-B8FA-5DC9-9B7F-E774C1B31D8D}"/>
              </a:ext>
            </a:extLst>
          </p:cNvPr>
          <p:cNvSpPr txBox="1"/>
          <p:nvPr/>
        </p:nvSpPr>
        <p:spPr>
          <a:xfrm>
            <a:off x="4787402" y="4649505"/>
            <a:ext cx="2613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Forbidden</a:t>
            </a:r>
          </a:p>
          <a:p>
            <a:pPr algn="ctr"/>
            <a:r>
              <a:rPr lang="en-US" dirty="0"/>
              <a:t>(unique paths)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B1F8E75-46B0-B288-4F3F-5A01EE4A6A74}"/>
              </a:ext>
            </a:extLst>
          </p:cNvPr>
          <p:cNvSpPr/>
          <p:nvPr/>
        </p:nvSpPr>
        <p:spPr>
          <a:xfrm>
            <a:off x="5451023" y="4288499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498669C-DE4B-0B33-4E41-94401EB4A1CE}"/>
              </a:ext>
            </a:extLst>
          </p:cNvPr>
          <p:cNvSpPr/>
          <p:nvPr/>
        </p:nvSpPr>
        <p:spPr>
          <a:xfrm>
            <a:off x="6725627" y="4288498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08788A8-9F9D-E35F-E2FA-33F8B4FD6A09}"/>
              </a:ext>
            </a:extLst>
          </p:cNvPr>
          <p:cNvSpPr/>
          <p:nvPr/>
        </p:nvSpPr>
        <p:spPr>
          <a:xfrm>
            <a:off x="6065227" y="3695280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339F3C-186C-2D84-AA1D-FC1DC9B3812B}"/>
              </a:ext>
            </a:extLst>
          </p:cNvPr>
          <p:cNvCxnSpPr>
            <a:cxnSpLocks/>
            <a:stCxn id="19" idx="7"/>
            <a:endCxn id="21" idx="3"/>
          </p:cNvCxnSpPr>
          <p:nvPr/>
        </p:nvCxnSpPr>
        <p:spPr>
          <a:xfrm flipV="1">
            <a:off x="5608980" y="3838381"/>
            <a:ext cx="483348" cy="4746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616D92-605E-5936-E73F-6CC8C7ECEDC4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 flipV="1">
            <a:off x="5636081" y="4372325"/>
            <a:ext cx="1089546" cy="1"/>
          </a:xfrm>
          <a:prstGeom prst="straightConnector1">
            <a:avLst/>
          </a:prstGeom>
          <a:ln w="571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3536396-E9AB-EB8A-9885-227DA531A277}"/>
              </a:ext>
            </a:extLst>
          </p:cNvPr>
          <p:cNvCxnSpPr>
            <a:cxnSpLocks/>
            <a:stCxn id="21" idx="5"/>
            <a:endCxn id="20" idx="1"/>
          </p:cNvCxnSpPr>
          <p:nvPr/>
        </p:nvCxnSpPr>
        <p:spPr>
          <a:xfrm>
            <a:off x="6223184" y="3838381"/>
            <a:ext cx="529544" cy="47466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2BA9B7C-F5A4-A81C-5522-566D32F253E8}"/>
                  </a:ext>
                </a:extLst>
              </p:cNvPr>
              <p:cNvSpPr/>
              <p:nvPr/>
            </p:nvSpPr>
            <p:spPr>
              <a:xfrm>
                <a:off x="9412749" y="3588850"/>
                <a:ext cx="587828" cy="15664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2BA9B7C-F5A4-A81C-5522-566D32F253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749" y="3588850"/>
                <a:ext cx="587828" cy="156646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2657724-4114-8502-EDAD-C30B16333CB4}"/>
                  </a:ext>
                </a:extLst>
              </p:cNvPr>
              <p:cNvSpPr/>
              <p:nvPr/>
            </p:nvSpPr>
            <p:spPr>
              <a:xfrm>
                <a:off x="10926430" y="3579977"/>
                <a:ext cx="587828" cy="157533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2657724-4114-8502-EDAD-C30B16333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430" y="3579977"/>
                <a:ext cx="587828" cy="157533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DDF5A7-3F58-F95F-20B0-4DE673B26A87}"/>
              </a:ext>
            </a:extLst>
          </p:cNvPr>
          <p:cNvCxnSpPr>
            <a:cxnSpLocks/>
            <a:stCxn id="35" idx="5"/>
            <a:endCxn id="43" idx="1"/>
          </p:cNvCxnSpPr>
          <p:nvPr/>
        </p:nvCxnSpPr>
        <p:spPr>
          <a:xfrm>
            <a:off x="9775329" y="3898205"/>
            <a:ext cx="1408211" cy="155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DF7869-3AE3-B01E-DC60-C25161D22A4D}"/>
              </a:ext>
            </a:extLst>
          </p:cNvPr>
          <p:cNvCxnSpPr>
            <a:cxnSpLocks/>
            <a:stCxn id="37" idx="5"/>
            <a:endCxn id="52" idx="2"/>
          </p:cNvCxnSpPr>
          <p:nvPr/>
        </p:nvCxnSpPr>
        <p:spPr>
          <a:xfrm>
            <a:off x="9782272" y="4212681"/>
            <a:ext cx="1324748" cy="4421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A7F50B3-9972-7910-5ED0-BE49A55C39C1}"/>
              </a:ext>
            </a:extLst>
          </p:cNvPr>
          <p:cNvSpPr/>
          <p:nvPr/>
        </p:nvSpPr>
        <p:spPr>
          <a:xfrm>
            <a:off x="9617372" y="3755104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C210AA-B5A0-183C-3C8C-E99C53B51D26}"/>
              </a:ext>
            </a:extLst>
          </p:cNvPr>
          <p:cNvSpPr/>
          <p:nvPr/>
        </p:nvSpPr>
        <p:spPr>
          <a:xfrm>
            <a:off x="9624315" y="4069580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5EBABF8-9899-9D29-A88C-E46E820BD8F3}"/>
              </a:ext>
            </a:extLst>
          </p:cNvPr>
          <p:cNvSpPr/>
          <p:nvPr/>
        </p:nvSpPr>
        <p:spPr>
          <a:xfrm>
            <a:off x="11107020" y="3779106"/>
            <a:ext cx="185058" cy="167653"/>
          </a:xfrm>
          <a:prstGeom prst="ellipse">
            <a:avLst/>
          </a:prstGeom>
          <a:solidFill>
            <a:srgbClr val="FF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43FB2F-C792-1034-863D-7E3D014234A2}"/>
              </a:ext>
            </a:extLst>
          </p:cNvPr>
          <p:cNvSpPr/>
          <p:nvPr/>
        </p:nvSpPr>
        <p:spPr>
          <a:xfrm>
            <a:off x="11156439" y="4029519"/>
            <a:ext cx="185058" cy="167653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C5C7CF-75A6-86D0-E4F6-3C42B96CDFF2}"/>
              </a:ext>
            </a:extLst>
          </p:cNvPr>
          <p:cNvCxnSpPr>
            <a:cxnSpLocks/>
            <a:stCxn id="54" idx="6"/>
            <a:endCxn id="43" idx="2"/>
          </p:cNvCxnSpPr>
          <p:nvPr/>
        </p:nvCxnSpPr>
        <p:spPr>
          <a:xfrm flipV="1">
            <a:off x="9812130" y="4113346"/>
            <a:ext cx="1344309" cy="5917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E6BCD9B-BB4C-AE4F-1936-C3E9A275BAD7}"/>
              </a:ext>
            </a:extLst>
          </p:cNvPr>
          <p:cNvCxnSpPr>
            <a:cxnSpLocks/>
            <a:stCxn id="37" idx="6"/>
            <a:endCxn id="40" idx="3"/>
          </p:cNvCxnSpPr>
          <p:nvPr/>
        </p:nvCxnSpPr>
        <p:spPr>
          <a:xfrm flipV="1">
            <a:off x="9809373" y="3922207"/>
            <a:ext cx="1324748" cy="231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4DB1D25-06B3-8949-0F40-51620F9DE68D}"/>
              </a:ext>
            </a:extLst>
          </p:cNvPr>
          <p:cNvCxnSpPr>
            <a:cxnSpLocks/>
            <a:stCxn id="35" idx="6"/>
            <a:endCxn id="40" idx="2"/>
          </p:cNvCxnSpPr>
          <p:nvPr/>
        </p:nvCxnSpPr>
        <p:spPr>
          <a:xfrm>
            <a:off x="9802430" y="3838931"/>
            <a:ext cx="1304590" cy="240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7507AA5D-2E15-B55D-F64A-9299A93EA5DC}"/>
              </a:ext>
            </a:extLst>
          </p:cNvPr>
          <p:cNvSpPr/>
          <p:nvPr/>
        </p:nvSpPr>
        <p:spPr>
          <a:xfrm>
            <a:off x="11107020" y="4571036"/>
            <a:ext cx="185058" cy="167653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BD672C0-C2FE-BEDE-05E8-B33BB4D2DBA9}"/>
              </a:ext>
            </a:extLst>
          </p:cNvPr>
          <p:cNvSpPr/>
          <p:nvPr/>
        </p:nvSpPr>
        <p:spPr>
          <a:xfrm>
            <a:off x="9627072" y="4621295"/>
            <a:ext cx="185058" cy="1676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C486444-654C-E62C-3CDC-3A76214AB615}"/>
              </a:ext>
            </a:extLst>
          </p:cNvPr>
          <p:cNvCxnSpPr>
            <a:cxnSpLocks/>
            <a:stCxn id="54" idx="5"/>
            <a:endCxn id="52" idx="2"/>
          </p:cNvCxnSpPr>
          <p:nvPr/>
        </p:nvCxnSpPr>
        <p:spPr>
          <a:xfrm flipV="1">
            <a:off x="9785029" y="4654863"/>
            <a:ext cx="1321991" cy="1095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757A2AE-60E4-7107-AFEF-CB690F45BBB7}"/>
                  </a:ext>
                </a:extLst>
              </p:cNvPr>
              <p:cNvSpPr txBox="1"/>
              <p:nvPr/>
            </p:nvSpPr>
            <p:spPr>
              <a:xfrm>
                <a:off x="9853724" y="2940213"/>
                <a:ext cx="11467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forbidden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757A2AE-60E4-7107-AFEF-CB690F45B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3724" y="2940213"/>
                <a:ext cx="1146724" cy="646331"/>
              </a:xfrm>
              <a:prstGeom prst="rect">
                <a:avLst/>
              </a:prstGeom>
              <a:blipFill>
                <a:blip r:embed="rId6"/>
                <a:stretch>
                  <a:fillRect l="-4233" r="-4233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F12EC8C-7B71-C44D-BCF2-E7BB4D811B1D}"/>
                  </a:ext>
                </a:extLst>
              </p:cNvPr>
              <p:cNvSpPr txBox="1"/>
              <p:nvPr/>
            </p:nvSpPr>
            <p:spPr>
              <a:xfrm>
                <a:off x="9890142" y="4751486"/>
                <a:ext cx="11467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forbidden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F12EC8C-7B71-C44D-BCF2-E7BB4D811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142" y="4751486"/>
                <a:ext cx="1146724" cy="646331"/>
              </a:xfrm>
              <a:prstGeom prst="rect">
                <a:avLst/>
              </a:prstGeom>
              <a:blipFill>
                <a:blip r:embed="rId7"/>
                <a:stretch>
                  <a:fillRect l="-4233" r="-4233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DDE25A7-5EF7-41E7-254E-AD45982B126B}"/>
              </a:ext>
            </a:extLst>
          </p:cNvPr>
          <p:cNvCxnSpPr>
            <a:cxnSpLocks/>
          </p:cNvCxnSpPr>
          <p:nvPr/>
        </p:nvCxnSpPr>
        <p:spPr>
          <a:xfrm>
            <a:off x="7498322" y="4140439"/>
            <a:ext cx="1609477" cy="12967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2894218-B779-61C3-7DD0-191A5194F01C}"/>
              </a:ext>
            </a:extLst>
          </p:cNvPr>
          <p:cNvSpPr txBox="1"/>
          <p:nvPr/>
        </p:nvSpPr>
        <p:spPr>
          <a:xfrm>
            <a:off x="0" y="1392655"/>
            <a:ext cx="81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Independence Lemma: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We may assume unique edge-disjoint paths.  So: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C52C990-C520-05FC-C157-39FB81D5CA08}"/>
                  </a:ext>
                </a:extLst>
              </p:cNvPr>
              <p:cNvSpPr txBox="1"/>
              <p:nvPr/>
            </p:nvSpPr>
            <p:spPr>
              <a:xfrm>
                <a:off x="181408" y="5562363"/>
                <a:ext cx="5345828" cy="1077218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Lemma 1 (Forbidden Subgraphs):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incidence graph of unique edge-disjoint directed paths does not have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≤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subgraphs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C52C990-C520-05FC-C157-39FB81D5C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08" y="5562363"/>
                <a:ext cx="5345828" cy="1077218"/>
              </a:xfrm>
              <a:prstGeom prst="rect">
                <a:avLst/>
              </a:prstGeom>
              <a:blipFill>
                <a:blip r:embed="rId8"/>
                <a:stretch>
                  <a:fillRect l="-113" t="-2151" b="-5914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801E89F-3628-C2C4-A89B-FDDE21970612}"/>
                  </a:ext>
                </a:extLst>
              </p:cNvPr>
              <p:cNvSpPr txBox="1"/>
              <p:nvPr/>
            </p:nvSpPr>
            <p:spPr>
              <a:xfrm>
                <a:off x="5740792" y="5553947"/>
                <a:ext cx="6296367" cy="1026178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Lemma 2 (Extremal Bound):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𝒆</m:t>
                      </m:r>
                      <m:r>
                        <a:rPr lang="en-US" sz="16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𝒙</m:t>
                      </m:r>
                      <m:d>
                        <m:dPr>
                          <m:endChr m:val="|"/>
                          <m:ctrlPr>
                            <a:rPr lang="en-US" sz="1600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𝒏</m:t>
                          </m:r>
                          <m:r>
                            <a:rPr lang="en-US" sz="16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16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𝒑</m:t>
                          </m:r>
                          <m:r>
                            <a:rPr lang="en-US" sz="1600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en-US" sz="1600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𝑪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≤</m:t>
                          </m:r>
                          <m:r>
                            <a:rPr lang="en-US" sz="16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𝟔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)≤</m:t>
                      </m:r>
                      <m:r>
                        <a:rPr lang="en-US" sz="1600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d>
                        <m:dPr>
                          <m:ctrlPr>
                            <a:rPr lang="en-US" sz="1600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600" b="1" i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𝐦𝐢𝐧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16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p>
                                      <m: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  <m: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</m:e>
                                    <m:sup>
                                      <m: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p>
                                  </m:sSup>
                                  <m:r>
                                    <a:rPr lang="en-US" sz="16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600" b="1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b="1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  <m:sup>
                                          <m:r>
                                            <a:rPr lang="en-US" sz="1600" b="1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600" b="1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b="1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e>
                                        <m:sup>
                                          <m:func>
                                            <m:func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accent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sSup>
                                                <m:sSupPr>
                                                  <m:ctrlPr>
                                                    <a:rPr lang="en-US" sz="1600" b="1" i="1">
                                                      <a:solidFill>
                                                        <a:schemeClr val="accent5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chemeClr val="accent5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𝒍𝒐𝒈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chemeClr val="accent5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∗</m:t>
                                                  </m:r>
                                                </m:sup>
                                              </m:sSup>
                                            </m:fName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accent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𝒏</m:t>
                                              </m:r>
                                            </m:e>
                                          </m:func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16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+|</m:t>
                                  </m:r>
                                  <m:r>
                                    <a:rPr lang="en-US" sz="16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  <m:r>
                                    <a:rPr lang="en-US" sz="16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|,</m:t>
                                  </m:r>
                                  <m:f>
                                    <m:fPr>
                                      <m:ctrlPr>
                                        <a:rPr lang="en-US" sz="1600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600" b="1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b="1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  <m:r>
                                            <a:rPr lang="en-US" sz="1600" b="1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  <m:r>
                                            <a:rPr lang="en-US" sz="1600" b="1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|</m:t>
                                          </m:r>
                                        </m:e>
                                        <m:sup>
                                          <m:r>
                                            <a:rPr lang="en-US" sz="1600" b="1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600" b="1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b="1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e>
                                        <m:sup>
                                          <m:func>
                                            <m:funcPr>
                                              <m:ctrlPr>
                                                <a:rPr lang="en-US" sz="1600" b="1" i="1">
                                                  <a:solidFill>
                                                    <a:schemeClr val="accent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sSup>
                                                <m:sSupPr>
                                                  <m:ctrlPr>
                                                    <a:rPr lang="en-US" sz="1600" b="1" i="1">
                                                      <a:solidFill>
                                                        <a:schemeClr val="accent5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chemeClr val="accent5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𝒍𝒐𝒈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chemeClr val="accent5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∗</m:t>
                                                  </m:r>
                                                </m:sup>
                                              </m:sSup>
                                            </m:fName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chemeClr val="accent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|</m:t>
                                              </m:r>
                                              <m:r>
                                                <a:rPr lang="en-US" sz="1600" b="1" i="1">
                                                  <a:solidFill>
                                                    <a:schemeClr val="accent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𝑷</m:t>
                                              </m:r>
                                              <m:r>
                                                <a:rPr lang="en-US" sz="1600" b="1" i="1">
                                                  <a:solidFill>
                                                    <a:schemeClr val="accent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|</m:t>
                                              </m:r>
                                            </m:e>
                                          </m:func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16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801E89F-3628-C2C4-A89B-FDDE21970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792" y="5553947"/>
                <a:ext cx="6296367" cy="1026178"/>
              </a:xfrm>
              <a:prstGeom prst="rect">
                <a:avLst/>
              </a:prstGeom>
              <a:blipFill>
                <a:blip r:embed="rId9"/>
                <a:stretch>
                  <a:fillRect t="-2260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CFAC6219-D278-288C-2A4A-5EF67529FA95}"/>
              </a:ext>
            </a:extLst>
          </p:cNvPr>
          <p:cNvSpPr txBox="1"/>
          <p:nvPr/>
        </p:nvSpPr>
        <p:spPr>
          <a:xfrm>
            <a:off x="9182088" y="1326171"/>
            <a:ext cx="24899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Incidence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itle 1">
                <a:extLst>
                  <a:ext uri="{FF2B5EF4-FFF2-40B4-BE49-F238E27FC236}">
                    <a16:creationId xmlns:a16="http://schemas.microsoft.com/office/drawing/2014/main" id="{7867D6D7-20BD-6242-2725-F11DC06384E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-Reachability Preservers</a:t>
                </a:r>
              </a:p>
            </p:txBody>
          </p:sp>
        </mc:Choice>
        <mc:Fallback xmlns="">
          <p:sp>
            <p:nvSpPr>
              <p:cNvPr id="97" name="Title 1">
                <a:extLst>
                  <a:ext uri="{FF2B5EF4-FFF2-40B4-BE49-F238E27FC236}">
                    <a16:creationId xmlns:a16="http://schemas.microsoft.com/office/drawing/2014/main" id="{7867D6D7-20BD-6242-2725-F11DC06384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082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4" grpId="0" animBg="1"/>
      <p:bldP spid="34" grpId="0" animBg="1"/>
      <p:bldP spid="36" grpId="0" animBg="1"/>
      <p:bldP spid="38" grpId="0" animBg="1"/>
      <p:bldP spid="39" grpId="0" animBg="1"/>
      <p:bldP spid="41" grpId="0" animBg="1"/>
      <p:bldP spid="58" grpId="0" animBg="1"/>
      <p:bldP spid="59" grpId="0" animBg="1"/>
      <p:bldP spid="65" grpId="0"/>
      <p:bldP spid="66" grpId="0" animBg="1"/>
      <p:bldP spid="67" grpId="0" animBg="1"/>
      <p:bldP spid="68" grpId="0" animBg="1"/>
      <p:bldP spid="69" grpId="0" animBg="1"/>
      <p:bldP spid="70" grpId="0"/>
      <p:bldP spid="10" grpId="0" animBg="1"/>
      <p:bldP spid="13" grpId="0" animBg="1"/>
      <p:bldP spid="14" grpId="0" animBg="1"/>
      <p:bldP spid="15" grpId="0"/>
      <p:bldP spid="2" grpId="0" animBg="1"/>
      <p:bldP spid="3" grpId="0" animBg="1"/>
      <p:bldP spid="6" grpId="0" animBg="1"/>
      <p:bldP spid="17" grpId="0"/>
      <p:bldP spid="18" grpId="0"/>
      <p:bldP spid="19" grpId="0" animBg="1"/>
      <p:bldP spid="20" grpId="0" animBg="1"/>
      <p:bldP spid="21" grpId="0" animBg="1"/>
      <p:bldP spid="30" grpId="0" animBg="1"/>
      <p:bldP spid="31" grpId="0" animBg="1"/>
      <p:bldP spid="35" grpId="0" animBg="1"/>
      <p:bldP spid="37" grpId="0" animBg="1"/>
      <p:bldP spid="40" grpId="0" animBg="1"/>
      <p:bldP spid="43" grpId="0" animBg="1"/>
      <p:bldP spid="52" grpId="0" animBg="1"/>
      <p:bldP spid="54" grpId="0" animBg="1"/>
      <p:bldP spid="71" grpId="0"/>
      <p:bldP spid="72" grpId="0"/>
      <p:bldP spid="86" grpId="0" animBg="1"/>
      <p:bldP spid="87" grpId="0" animBg="1"/>
      <p:bldP spid="9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56AA-EC5E-34A1-C6A2-E669E8627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So Far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27CEAFA-8A77-F357-BE6C-9080ADC3E4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0673418"/>
                  </p:ext>
                </p:extLst>
              </p:nvPr>
            </p:nvGraphicFramePr>
            <p:xfrm>
              <a:off x="275303" y="1811047"/>
              <a:ext cx="11641394" cy="44893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7897">
                      <a:extLst>
                        <a:ext uri="{9D8B030D-6E8A-4147-A177-3AD203B41FA5}">
                          <a16:colId xmlns:a16="http://schemas.microsoft.com/office/drawing/2014/main" val="2449665247"/>
                        </a:ext>
                      </a:extLst>
                    </a:gridCol>
                    <a:gridCol w="1891845">
                      <a:extLst>
                        <a:ext uri="{9D8B030D-6E8A-4147-A177-3AD203B41FA5}">
                          <a16:colId xmlns:a16="http://schemas.microsoft.com/office/drawing/2014/main" val="1881343288"/>
                        </a:ext>
                      </a:extLst>
                    </a:gridCol>
                    <a:gridCol w="1411794">
                      <a:extLst>
                        <a:ext uri="{9D8B030D-6E8A-4147-A177-3AD203B41FA5}">
                          <a16:colId xmlns:a16="http://schemas.microsoft.com/office/drawing/2014/main" val="140213220"/>
                        </a:ext>
                      </a:extLst>
                    </a:gridCol>
                    <a:gridCol w="4640826">
                      <a:extLst>
                        <a:ext uri="{9D8B030D-6E8A-4147-A177-3AD203B41FA5}">
                          <a16:colId xmlns:a16="http://schemas.microsoft.com/office/drawing/2014/main" val="257129431"/>
                        </a:ext>
                      </a:extLst>
                    </a:gridCol>
                    <a:gridCol w="1229032">
                      <a:extLst>
                        <a:ext uri="{9D8B030D-6E8A-4147-A177-3AD203B41FA5}">
                          <a16:colId xmlns:a16="http://schemas.microsoft.com/office/drawing/2014/main" val="25769131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Object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Upper Bound Forbidden Structure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Structurally Tight?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Implied Bounds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Extremal Bounds Tight?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860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n-US" sz="2000" dirty="0"/>
                            <a:t> distance preserver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≤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9126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oMath>
                          </a14:m>
                          <a:r>
                            <a:rPr lang="en-US" sz="2000" dirty="0"/>
                            <a:t>-spanner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≤2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1+1/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24470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Undirected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en-US" sz="2000" dirty="0"/>
                            <a:t>-Distance Preservers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E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H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𝑂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1/2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1/2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64848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Directed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en-US" sz="2000" dirty="0"/>
                            <a:t>-Distance Preservers</a:t>
                          </a:r>
                        </a:p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2,3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1/2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2/3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17299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en-US" sz="2000" dirty="0"/>
                            <a:t>-Reachability Preservers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≈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2/3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  <m:sup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2/3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1307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27CEAFA-8A77-F357-BE6C-9080ADC3E4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0673418"/>
                  </p:ext>
                </p:extLst>
              </p:nvPr>
            </p:nvGraphicFramePr>
            <p:xfrm>
              <a:off x="275303" y="1811047"/>
              <a:ext cx="11641394" cy="44893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7897">
                      <a:extLst>
                        <a:ext uri="{9D8B030D-6E8A-4147-A177-3AD203B41FA5}">
                          <a16:colId xmlns:a16="http://schemas.microsoft.com/office/drawing/2014/main" val="2449665247"/>
                        </a:ext>
                      </a:extLst>
                    </a:gridCol>
                    <a:gridCol w="1891845">
                      <a:extLst>
                        <a:ext uri="{9D8B030D-6E8A-4147-A177-3AD203B41FA5}">
                          <a16:colId xmlns:a16="http://schemas.microsoft.com/office/drawing/2014/main" val="1881343288"/>
                        </a:ext>
                      </a:extLst>
                    </a:gridCol>
                    <a:gridCol w="1411794">
                      <a:extLst>
                        <a:ext uri="{9D8B030D-6E8A-4147-A177-3AD203B41FA5}">
                          <a16:colId xmlns:a16="http://schemas.microsoft.com/office/drawing/2014/main" val="140213220"/>
                        </a:ext>
                      </a:extLst>
                    </a:gridCol>
                    <a:gridCol w="4640826">
                      <a:extLst>
                        <a:ext uri="{9D8B030D-6E8A-4147-A177-3AD203B41FA5}">
                          <a16:colId xmlns:a16="http://schemas.microsoft.com/office/drawing/2014/main" val="257129431"/>
                        </a:ext>
                      </a:extLst>
                    </a:gridCol>
                    <a:gridCol w="1229032">
                      <a:extLst>
                        <a:ext uri="{9D8B030D-6E8A-4147-A177-3AD203B41FA5}">
                          <a16:colId xmlns:a16="http://schemas.microsoft.com/office/drawing/2014/main" val="2576913106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Object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Upper Bound Forbidden Structure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Structurally Tight?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Implied Bounds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Extremal Bounds Tight?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8607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7" t="-133913" r="-372840" b="-42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0968" t="-133913" r="-387097" b="-42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573" t="-133913" r="-27201" b="-42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91263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7" t="-358667" r="-372840" b="-55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0968" t="-358667" r="-387097" b="-55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573" t="-358667" r="-27201" b="-55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244703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7" t="-299130" r="-372840" b="-25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0968" t="-299130" r="-387097" b="-25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573" t="-299130" r="-27201" b="-259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6484801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7" t="-278182" r="-372840" b="-806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0968" t="-278182" r="-387097" b="-806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573" t="-278182" r="-27201" b="-806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1729902"/>
                      </a:ext>
                    </a:extLst>
                  </a:tr>
                  <a:tr h="7098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7" t="-533333" r="-372840" b="-136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0968" t="-533333" r="-387097" b="-136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573" t="-533333" r="-27201" b="-136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1307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BBEB8110-D453-1CC1-BBE5-610CD8864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7" y="2814976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C0AE535-B684-4DAB-402C-2F05651B9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7" y="3456478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63E2421-6C65-9484-F78C-1BFE5B1CF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095" y="2814976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08A23DE-60D5-1AB4-513D-BC034962AE14}"/>
              </a:ext>
            </a:extLst>
          </p:cNvPr>
          <p:cNvSpPr/>
          <p:nvPr/>
        </p:nvSpPr>
        <p:spPr>
          <a:xfrm>
            <a:off x="11107994" y="3411003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870F1954-01BF-AA56-A4EE-D227268950E1}"/>
              </a:ext>
            </a:extLst>
          </p:cNvPr>
          <p:cNvSpPr/>
          <p:nvPr/>
        </p:nvSpPr>
        <p:spPr>
          <a:xfrm>
            <a:off x="5160704" y="3963491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D67E88B-58D3-8183-3177-121E1611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335" y="4006182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1785E981-B8D5-0C40-927B-0DE61D6942AD}"/>
              </a:ext>
            </a:extLst>
          </p:cNvPr>
          <p:cNvSpPr/>
          <p:nvPr/>
        </p:nvSpPr>
        <p:spPr>
          <a:xfrm>
            <a:off x="5160704" y="4783447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9A9F928-2246-ED2C-CE5D-DEEC228C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384" y="4828921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94EFD11E-E873-7246-7EBB-CFAB01B6A872}"/>
              </a:ext>
            </a:extLst>
          </p:cNvPr>
          <p:cNvSpPr/>
          <p:nvPr/>
        </p:nvSpPr>
        <p:spPr>
          <a:xfrm>
            <a:off x="5160705" y="5680226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AE7EA028-79A6-462E-F470-CD3C1653A460}"/>
              </a:ext>
            </a:extLst>
          </p:cNvPr>
          <p:cNvSpPr/>
          <p:nvPr/>
        </p:nvSpPr>
        <p:spPr>
          <a:xfrm>
            <a:off x="11146095" y="5680226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B9D29-30B7-4BC0-EC43-6D59EF6AB12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Some other uses of forbidden patterns in Incidence Graphs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516C2-6008-73E8-67E0-171776ACCD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7818" y="2290916"/>
                <a:ext cx="12142839" cy="39057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Additive Spanners for unweighted graphs:</a:t>
                </a:r>
              </a:p>
              <a:p>
                <a:pPr lvl="1"/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(Aingworth Chekuri Indyk Motwani 95):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Every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-node graph has 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+2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spanner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edges</a:t>
                </a:r>
              </a:p>
              <a:p>
                <a:pPr lvl="1"/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(Chechik 13):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Every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-node graph has a spanner with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error 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7/5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edges</a:t>
                </a:r>
              </a:p>
              <a:p>
                <a:pPr lvl="1"/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2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Baswana</a:t>
                </a: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Kavitha Mehlhorn Pettie 06):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Every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-node graph has a spanner with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error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4/3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edges</a:t>
                </a:r>
              </a:p>
              <a:p>
                <a:pPr lvl="1"/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(Knudsen 14):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re-proved the upper bounds using forbidden subgraphs in a certain layered incidence graph. </a:t>
                </a:r>
              </a:p>
              <a:p>
                <a:pPr lvl="1"/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Distance preservers for unweighted graphs 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(B. </a:t>
                </a:r>
                <a:r>
                  <a:rPr lang="en-US" sz="2000" dirty="0" err="1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Vassilevska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Williams 2016, Hoppenworth Xu Xu 2024)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516C2-6008-73E8-67E0-171776ACCD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7818" y="2290916"/>
                <a:ext cx="12142839" cy="3905712"/>
              </a:xfrm>
              <a:blipFill>
                <a:blip r:embed="rId2"/>
                <a:stretch>
                  <a:fillRect l="-803" t="-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292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78C138-E3FD-E0FF-51B3-7B19F5966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orful lines forming a circle&#10;&#10;AI-generated content may be incorrect.">
            <a:extLst>
              <a:ext uri="{FF2B5EF4-FFF2-40B4-BE49-F238E27FC236}">
                <a16:creationId xmlns:a16="http://schemas.microsoft.com/office/drawing/2014/main" id="{F16E5F15-BE0C-C367-BA5A-F575BE0F3D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69" r="-1" b="3062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297A35-9D68-1BB8-FB69-7B16281DC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Part 3: Forbidden Structure in Path Systems</a:t>
            </a:r>
          </a:p>
        </p:txBody>
      </p:sp>
    </p:spTree>
    <p:extLst>
      <p:ext uri="{BB962C8B-B14F-4D97-AF65-F5344CB8AC3E}">
        <p14:creationId xmlns:p14="http://schemas.microsoft.com/office/powerpoint/2010/main" val="2377654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27361D-AA6F-0BB0-7A87-556F164E81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3551" y="1560111"/>
                <a:ext cx="11353801" cy="3130292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Using an incidence graph loses information about node order within paths.</a:t>
                </a:r>
              </a:p>
              <a:p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path system</a:t>
                </a:r>
                <a:r>
                  <a:rPr lang="en-US" sz="20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a kind of hypergraph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vertices,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𝚷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“paths” = nonempty sequences of distinct vertices</a:t>
                </a:r>
              </a:p>
              <a:p>
                <a:pPr lvl="1"/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“size”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# edges in incidence graph = sum of # nodes in each path</a:t>
                </a:r>
              </a:p>
              <a:p>
                <a:pPr lvl="1"/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“subsystem”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any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system that can be obtained by repeatedly deleting paths, or nodes from the middle of paths.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Could be directed or undirected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27361D-AA6F-0BB0-7A87-556F164E81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551" y="1560111"/>
                <a:ext cx="11353801" cy="3130292"/>
              </a:xfrm>
              <a:blipFill>
                <a:blip r:embed="rId2"/>
                <a:stretch>
                  <a:fillRect l="-483" t="-2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89DDEAD-599A-1473-FE9F-627A85831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549" y="4009542"/>
            <a:ext cx="2250108" cy="2891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028BF6-D8FD-DFE6-420F-BF75144ED7AB}"/>
                  </a:ext>
                </a:extLst>
              </p:cNvPr>
              <p:cNvSpPr txBox="1"/>
              <p:nvPr/>
            </p:nvSpPr>
            <p:spPr>
              <a:xfrm>
                <a:off x="8485239" y="5208427"/>
                <a:ext cx="2760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Size =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en-US" b="1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028BF6-D8FD-DFE6-420F-BF75144ED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239" y="5208427"/>
                <a:ext cx="2760436" cy="369332"/>
              </a:xfrm>
              <a:prstGeom prst="rect">
                <a:avLst/>
              </a:prstGeom>
              <a:blipFill>
                <a:blip r:embed="rId4"/>
                <a:stretch>
                  <a:fillRect l="-1987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D716BCFD-16CF-9E0B-DE02-7B4A9D12ECD5}"/>
              </a:ext>
            </a:extLst>
          </p:cNvPr>
          <p:cNvSpPr/>
          <p:nvPr/>
        </p:nvSpPr>
        <p:spPr>
          <a:xfrm>
            <a:off x="2835526" y="5666778"/>
            <a:ext cx="304800" cy="315686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38A37D-10FC-CC4D-2291-F83D9D17C2A9}"/>
              </a:ext>
            </a:extLst>
          </p:cNvPr>
          <p:cNvSpPr/>
          <p:nvPr/>
        </p:nvSpPr>
        <p:spPr>
          <a:xfrm>
            <a:off x="4424841" y="5666778"/>
            <a:ext cx="304800" cy="315686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8DFB62-6A64-8F8A-E83F-BF233A85B2DF}"/>
              </a:ext>
            </a:extLst>
          </p:cNvPr>
          <p:cNvSpPr/>
          <p:nvPr/>
        </p:nvSpPr>
        <p:spPr>
          <a:xfrm>
            <a:off x="3485443" y="4664510"/>
            <a:ext cx="304800" cy="315686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258000-DFB2-5E0E-0D29-41CCC850D05E}"/>
              </a:ext>
            </a:extLst>
          </p:cNvPr>
          <p:cNvCxnSpPr>
            <a:cxnSpLocks/>
            <a:stCxn id="4" idx="6"/>
            <a:endCxn id="6" idx="2"/>
          </p:cNvCxnSpPr>
          <p:nvPr/>
        </p:nvCxnSpPr>
        <p:spPr>
          <a:xfrm>
            <a:off x="3140326" y="5824621"/>
            <a:ext cx="1284515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516A38-D862-6E4C-1C68-47ED03B34816}"/>
              </a:ext>
            </a:extLst>
          </p:cNvPr>
          <p:cNvCxnSpPr>
            <a:cxnSpLocks/>
            <a:stCxn id="4" idx="0"/>
            <a:endCxn id="7" idx="3"/>
          </p:cNvCxnSpPr>
          <p:nvPr/>
        </p:nvCxnSpPr>
        <p:spPr>
          <a:xfrm flipV="1">
            <a:off x="2987926" y="4933965"/>
            <a:ext cx="542154" cy="732813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E77172-898F-F9E4-3F2E-7B30B6C512B9}"/>
              </a:ext>
            </a:extLst>
          </p:cNvPr>
          <p:cNvCxnSpPr>
            <a:cxnSpLocks/>
            <a:stCxn id="7" idx="5"/>
            <a:endCxn id="6" idx="1"/>
          </p:cNvCxnSpPr>
          <p:nvPr/>
        </p:nvCxnSpPr>
        <p:spPr>
          <a:xfrm>
            <a:off x="3745606" y="4933965"/>
            <a:ext cx="723872" cy="779044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BDD7DE-F5A1-ABE9-848B-305C1F9DB8D9}"/>
                  </a:ext>
                </a:extLst>
              </p:cNvPr>
              <p:cNvSpPr txBox="1"/>
              <p:nvPr/>
            </p:nvSpPr>
            <p:spPr>
              <a:xfrm>
                <a:off x="5254863" y="4931428"/>
                <a:ext cx="84350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⊆</m:t>
                      </m:r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BDD7DE-F5A1-ABE9-848B-305C1F9DB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863" y="4931428"/>
                <a:ext cx="843500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8E7C0E7-030B-F70D-2CC6-2035FC3846B2}"/>
              </a:ext>
            </a:extLst>
          </p:cNvPr>
          <p:cNvSpPr txBox="1"/>
          <p:nvPr/>
        </p:nvSpPr>
        <p:spPr>
          <a:xfrm>
            <a:off x="2558359" y="5854758"/>
            <a:ext cx="48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BDFFFC-F7D2-B910-02AD-529CFEB90EA7}"/>
              </a:ext>
            </a:extLst>
          </p:cNvPr>
          <p:cNvSpPr txBox="1"/>
          <p:nvPr/>
        </p:nvSpPr>
        <p:spPr>
          <a:xfrm>
            <a:off x="4542880" y="5857028"/>
            <a:ext cx="48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AA6ACD-A733-DC2B-6B7E-1FB389A29FFF}"/>
              </a:ext>
            </a:extLst>
          </p:cNvPr>
          <p:cNvSpPr txBox="1"/>
          <p:nvPr/>
        </p:nvSpPr>
        <p:spPr>
          <a:xfrm>
            <a:off x="3463306" y="4196279"/>
            <a:ext cx="48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D6EA001-7CEE-6294-5DE5-2DC0AFD0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 Systems</a:t>
            </a:r>
          </a:p>
        </p:txBody>
      </p:sp>
    </p:spTree>
    <p:extLst>
      <p:ext uri="{BB962C8B-B14F-4D97-AF65-F5344CB8AC3E}">
        <p14:creationId xmlns:p14="http://schemas.microsoft.com/office/powerpoint/2010/main" val="225620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08586-6298-3A18-F9D7-4BBFB2F6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CA6C93-52B6-EBAC-C0B3-02EABBE4F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609" y="1820487"/>
            <a:ext cx="7142220" cy="1513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445313-4E2E-B480-75EE-1959DB68DAF0}"/>
                  </a:ext>
                </a:extLst>
              </p:cNvPr>
              <p:cNvSpPr txBox="1"/>
              <p:nvPr/>
            </p:nvSpPr>
            <p:spPr>
              <a:xfrm>
                <a:off x="3057136" y="3286389"/>
                <a:ext cx="2240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2-bridge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445313-4E2E-B480-75EE-1959DB68D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136" y="3286389"/>
                <a:ext cx="2240909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8A7833-96E1-4E58-B93C-A4AAE16660C4}"/>
                  </a:ext>
                </a:extLst>
              </p:cNvPr>
              <p:cNvSpPr txBox="1"/>
              <p:nvPr/>
            </p:nvSpPr>
            <p:spPr>
              <a:xfrm>
                <a:off x="5640528" y="3286389"/>
                <a:ext cx="2240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3-bridge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8A7833-96E1-4E58-B93C-A4AAE166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528" y="3286389"/>
                <a:ext cx="2240909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981F8-A51B-A6B6-9A96-BFBFFBD7FE40}"/>
                  </a:ext>
                </a:extLst>
              </p:cNvPr>
              <p:cNvSpPr txBox="1"/>
              <p:nvPr/>
            </p:nvSpPr>
            <p:spPr>
              <a:xfrm>
                <a:off x="8223920" y="3286389"/>
                <a:ext cx="2240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4-bridge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981F8-A51B-A6B6-9A96-BFBFFBD7F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920" y="3286389"/>
                <a:ext cx="2240909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46200A6-0063-7EE1-3CD0-1BA05254094D}"/>
              </a:ext>
            </a:extLst>
          </p:cNvPr>
          <p:cNvSpPr txBox="1"/>
          <p:nvPr/>
        </p:nvSpPr>
        <p:spPr>
          <a:xfrm>
            <a:off x="11278410" y="3136612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F8DB65-2022-F174-63A4-6F88ABBA9EC5}"/>
                  </a:ext>
                </a:extLst>
              </p:cNvPr>
              <p:cNvSpPr txBox="1"/>
              <p:nvPr/>
            </p:nvSpPr>
            <p:spPr>
              <a:xfrm>
                <a:off x="139780" y="4616935"/>
                <a:ext cx="5956220" cy="1077218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Lemma 1 (Forbidden Subsystems):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system of unique edge-disjoint paths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-node directed graphs does not have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≤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subsystems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F8DB65-2022-F174-63A4-6F88ABBA9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80" y="4616935"/>
                <a:ext cx="5956220" cy="1077218"/>
              </a:xfrm>
              <a:prstGeom prst="rect">
                <a:avLst/>
              </a:prstGeom>
              <a:blipFill>
                <a:blip r:embed="rId6"/>
                <a:stretch>
                  <a:fillRect t="-2151" b="-5914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C6CC20-8253-7DFB-1E26-B42E9F852196}"/>
                  </a:ext>
                </a:extLst>
              </p:cNvPr>
              <p:cNvSpPr txBox="1"/>
              <p:nvPr/>
            </p:nvSpPr>
            <p:spPr>
              <a:xfrm>
                <a:off x="6267818" y="4616935"/>
                <a:ext cx="5784402" cy="1652697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Lemma 2 (Extremal Bounds):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(B. Hoppenworth Trabelsi ‘23, B. Le ’25)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maximum possible size of 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-node,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-path system with no bridge subsystems is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𝒆</m:t>
                      </m:r>
                      <m:r>
                        <a:rPr lang="en-US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𝒙</m:t>
                      </m:r>
                      <m:d>
                        <m:dPr>
                          <m:endChr m:val="|"/>
                          <m:ctrlP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𝒏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𝒑</m:t>
                          </m:r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𝑩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≤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𝒏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)≤</m:t>
                      </m:r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sup>
                      </m:sSup>
                      <m:r>
                        <a:rPr lang="en-US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C6CC20-8253-7DFB-1E26-B42E9F852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818" y="4616935"/>
                <a:ext cx="5784402" cy="1652697"/>
              </a:xfrm>
              <a:prstGeom prst="rect">
                <a:avLst/>
              </a:prstGeom>
              <a:blipFill>
                <a:blip r:embed="rId7"/>
                <a:stretch>
                  <a:fillRect t="-1429" b="-714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6FA8D2E-969E-6366-C9AF-4D43D97AB3F7}"/>
              </a:ext>
            </a:extLst>
          </p:cNvPr>
          <p:cNvSpPr txBox="1"/>
          <p:nvPr/>
        </p:nvSpPr>
        <p:spPr>
          <a:xfrm>
            <a:off x="207703" y="1581783"/>
            <a:ext cx="29821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the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independence lemma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we may assume unique edge-disjoint paths among the demand pairs.</a:t>
            </a:r>
          </a:p>
          <a:p>
            <a:pPr algn="ctr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The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these paths has these forbidden subsystems: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E89828-244D-7627-286B-9CE83F94139B}"/>
                  </a:ext>
                </a:extLst>
              </p:cNvPr>
              <p:cNvSpPr txBox="1"/>
              <p:nvPr/>
            </p:nvSpPr>
            <p:spPr>
              <a:xfrm>
                <a:off x="5458203" y="6356295"/>
                <a:ext cx="67337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This bound is </a:t>
                </a:r>
                <a:r>
                  <a:rPr lang="en-US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polynomially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better than the one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𝑒𝑥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≤6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20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E89828-244D-7627-286B-9CE83F941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203" y="6356295"/>
                <a:ext cx="6733797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6F091951-2E0C-87CB-FA75-3D32CFD96D1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-Reachability Preservers, Revisited</a:t>
                </a:r>
              </a:p>
            </p:txBody>
          </p:sp>
        </mc:Choice>
        <mc:Fallback xmlns="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6F091951-2E0C-87CB-FA75-3D32CFD96D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33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63CE13E-C41B-A151-A89A-C5961E4D2D7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-Reachability Preservers, Revisited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63CE13E-C41B-A151-A89A-C5961E4D2D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2D41FD9-8106-4753-C5C2-E5F6AFFD4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16" y="1690688"/>
            <a:ext cx="1879805" cy="1874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D86A58-4E2B-7A3A-3535-82DB536D9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703" y="1778137"/>
            <a:ext cx="1804601" cy="1772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D6F67B-EA65-D270-99B6-F0C77F3C6C33}"/>
                  </a:ext>
                </a:extLst>
              </p:cNvPr>
              <p:cNvSpPr txBox="1"/>
              <p:nvPr/>
            </p:nvSpPr>
            <p:spPr>
              <a:xfrm>
                <a:off x="4736024" y="2343772"/>
                <a:ext cx="22329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D6F67B-EA65-D270-99B6-F0C77F3C6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024" y="2343772"/>
                <a:ext cx="2232987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1EE8C2-7998-29D4-5EA1-355E65E3379E}"/>
                  </a:ext>
                </a:extLst>
              </p:cNvPr>
              <p:cNvSpPr txBox="1"/>
              <p:nvPr/>
            </p:nvSpPr>
            <p:spPr>
              <a:xfrm>
                <a:off x="293744" y="2262042"/>
                <a:ext cx="5992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1EE8C2-7998-29D4-5EA1-355E65E33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44" y="2262042"/>
                <a:ext cx="599267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6A65EF-0588-1BD6-CB92-CB8A443D46F0}"/>
                  </a:ext>
                </a:extLst>
              </p:cNvPr>
              <p:cNvSpPr txBox="1"/>
              <p:nvPr/>
            </p:nvSpPr>
            <p:spPr>
              <a:xfrm>
                <a:off x="315317" y="4033674"/>
                <a:ext cx="11074399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(Structural Upper Bound)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system of unique edge-disjoint paths has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subsystems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(Matching Structural Lower Bound)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path system with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subsystems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the first place implies that no edges can be removed from the associated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-reachability preserver instance.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 the best possible bound for reachability preservers is exactly</a:t>
                </a:r>
                <a:r>
                  <a:rPr lang="en-US" sz="20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𝒆𝒙</m:t>
                    </m:r>
                    <m:d>
                      <m:dPr>
                        <m:endChr m:val="|"/>
                        <m:ctrlP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𝒏</m:t>
                        </m:r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𝒑</m:t>
                        </m:r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≤</m:t>
                        </m:r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𝒏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But the asymptotic value of this function is unknown!  More on that next talk.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6A65EF-0588-1BD6-CB92-CB8A443D4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17" y="4033674"/>
                <a:ext cx="11074399" cy="2246769"/>
              </a:xfrm>
              <a:prstGeom prst="rect">
                <a:avLst/>
              </a:prstGeom>
              <a:blipFill>
                <a:blip r:embed="rId7"/>
                <a:stretch>
                  <a:fillRect l="-496" t="-1630" b="-4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1ACEDC9-22F8-FB36-0728-310C11A5CD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7227" y="2173849"/>
            <a:ext cx="4630087" cy="980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6CB1A4-20A1-0D7A-C0B0-00BDBE69704C}"/>
                  </a:ext>
                </a:extLst>
              </p:cNvPr>
              <p:cNvSpPr txBox="1"/>
              <p:nvPr/>
            </p:nvSpPr>
            <p:spPr>
              <a:xfrm>
                <a:off x="7834824" y="3154800"/>
                <a:ext cx="30871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Bridges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6CB1A4-20A1-0D7A-C0B0-00BDBE697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824" y="3154800"/>
                <a:ext cx="3087176" cy="461665"/>
              </a:xfrm>
              <a:prstGeom prst="rect">
                <a:avLst/>
              </a:prstGeom>
              <a:blipFill>
                <a:blip r:embed="rId9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07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23703" y="247856"/>
            <a:ext cx="814459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two families of techniques used in modern research on graph metric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sparsification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026" name="Picture 2" descr="graph-clustering · GitHub Topics · GitHub">
            <a:extLst>
              <a:ext uri="{FF2B5EF4-FFF2-40B4-BE49-F238E27FC236}">
                <a16:creationId xmlns:a16="http://schemas.microsoft.com/office/drawing/2014/main" id="{4CE58C17-BE00-E005-64F2-83924F1FC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33" y="1218461"/>
            <a:ext cx="2058218" cy="18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7ECC2B-69DE-E443-E768-7D9826E11CB2}"/>
              </a:ext>
            </a:extLst>
          </p:cNvPr>
          <p:cNvSpPr txBox="1"/>
          <p:nvPr/>
        </p:nvSpPr>
        <p:spPr>
          <a:xfrm>
            <a:off x="1485162" y="3166642"/>
            <a:ext cx="295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Graph clustering and decomposition methods</a:t>
            </a:r>
          </a:p>
        </p:txBody>
      </p:sp>
      <p:pic>
        <p:nvPicPr>
          <p:cNvPr id="1028" name="Picture 4" descr="VS or versus sign, competition symbol 13212902 Vector Art at Vecteezy">
            <a:extLst>
              <a:ext uri="{FF2B5EF4-FFF2-40B4-BE49-F238E27FC236}">
                <a16:creationId xmlns:a16="http://schemas.microsoft.com/office/drawing/2014/main" id="{8BD792D2-A8AB-ECA3-DDDF-A709F3F4A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03" y="1607157"/>
            <a:ext cx="1331247" cy="132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CEF54-C045-4849-5B6D-0803ADB545E9}"/>
              </a:ext>
            </a:extLst>
          </p:cNvPr>
          <p:cNvSpPr txBox="1"/>
          <p:nvPr/>
        </p:nvSpPr>
        <p:spPr>
          <a:xfrm>
            <a:off x="7805023" y="3166642"/>
            <a:ext cx="295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Forbidden structure methods</a:t>
            </a:r>
          </a:p>
        </p:txBody>
      </p:sp>
      <p:pic>
        <p:nvPicPr>
          <p:cNvPr id="1032" name="Picture 8" descr="A drawing of a cycle graph where the circles correspond to nodes and... |  Download Scientific Diagram">
            <a:extLst>
              <a:ext uri="{FF2B5EF4-FFF2-40B4-BE49-F238E27FC236}">
                <a16:creationId xmlns:a16="http://schemas.microsoft.com/office/drawing/2014/main" id="{DE84BBD1-F286-9884-BDBA-40A95F652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91" y="1322021"/>
            <a:ext cx="1584102" cy="146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F8086BE5-11F5-6BD6-D0EB-F332192C6476}"/>
              </a:ext>
            </a:extLst>
          </p:cNvPr>
          <p:cNvSpPr/>
          <p:nvPr/>
        </p:nvSpPr>
        <p:spPr>
          <a:xfrm>
            <a:off x="8772442" y="1607157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589EF4-0EEA-E17D-7A9C-456F5DCBEF9E}"/>
              </a:ext>
            </a:extLst>
          </p:cNvPr>
          <p:cNvCxnSpPr/>
          <p:nvPr/>
        </p:nvCxnSpPr>
        <p:spPr>
          <a:xfrm>
            <a:off x="442451" y="4119716"/>
            <a:ext cx="113070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C79387-F957-B8FF-BC7A-4C96A61685AB}"/>
              </a:ext>
            </a:extLst>
          </p:cNvPr>
          <p:cNvSpPr txBox="1"/>
          <p:nvPr/>
        </p:nvSpPr>
        <p:spPr>
          <a:xfrm>
            <a:off x="694528" y="4900326"/>
            <a:ext cx="4857137" cy="10156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Advantage in fast construction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Advantage in ties to external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Proofs connect to metric theory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8BBE2-FF13-4081-0D3D-14567C48B2F5}"/>
              </a:ext>
            </a:extLst>
          </p:cNvPr>
          <p:cNvSpPr txBox="1"/>
          <p:nvPr/>
        </p:nvSpPr>
        <p:spPr>
          <a:xfrm>
            <a:off x="6640336" y="4900327"/>
            <a:ext cx="5109212" cy="101566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Advantage in proving quantitative bounds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Advantage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simplicity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Proofs connect to extremal combinatorics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46C6B-CAA5-6B79-3833-1636AA78D2F8}"/>
              </a:ext>
            </a:extLst>
          </p:cNvPr>
          <p:cNvSpPr txBox="1"/>
          <p:nvPr/>
        </p:nvSpPr>
        <p:spPr>
          <a:xfrm>
            <a:off x="6439373" y="6210034"/>
            <a:ext cx="568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talk will be a survey* of this method</a:t>
            </a:r>
          </a:p>
        </p:txBody>
      </p:sp>
    </p:spTree>
    <p:extLst>
      <p:ext uri="{BB962C8B-B14F-4D97-AF65-F5344CB8AC3E}">
        <p14:creationId xmlns:p14="http://schemas.microsoft.com/office/powerpoint/2010/main" val="408899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3062A-3827-8FAB-4208-4DB7610B1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22F43-BF8B-3D6D-476C-CF3E4823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So Far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FA568FB4-F8ED-2065-951B-AD57011631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8854734"/>
                  </p:ext>
                </p:extLst>
              </p:nvPr>
            </p:nvGraphicFramePr>
            <p:xfrm>
              <a:off x="196645" y="1811047"/>
              <a:ext cx="11720052" cy="4206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17058">
                      <a:extLst>
                        <a:ext uri="{9D8B030D-6E8A-4147-A177-3AD203B41FA5}">
                          <a16:colId xmlns:a16="http://schemas.microsoft.com/office/drawing/2014/main" val="2449665247"/>
                        </a:ext>
                      </a:extLst>
                    </a:gridCol>
                    <a:gridCol w="1872142">
                      <a:extLst>
                        <a:ext uri="{9D8B030D-6E8A-4147-A177-3AD203B41FA5}">
                          <a16:colId xmlns:a16="http://schemas.microsoft.com/office/drawing/2014/main" val="1881343288"/>
                        </a:ext>
                      </a:extLst>
                    </a:gridCol>
                    <a:gridCol w="1421333">
                      <a:extLst>
                        <a:ext uri="{9D8B030D-6E8A-4147-A177-3AD203B41FA5}">
                          <a16:colId xmlns:a16="http://schemas.microsoft.com/office/drawing/2014/main" val="140213220"/>
                        </a:ext>
                      </a:extLst>
                    </a:gridCol>
                    <a:gridCol w="4672183">
                      <a:extLst>
                        <a:ext uri="{9D8B030D-6E8A-4147-A177-3AD203B41FA5}">
                          <a16:colId xmlns:a16="http://schemas.microsoft.com/office/drawing/2014/main" val="257129431"/>
                        </a:ext>
                      </a:extLst>
                    </a:gridCol>
                    <a:gridCol w="1237336">
                      <a:extLst>
                        <a:ext uri="{9D8B030D-6E8A-4147-A177-3AD203B41FA5}">
                          <a16:colId xmlns:a16="http://schemas.microsoft.com/office/drawing/2014/main" val="25769131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Object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Upper Bound Forbidden Structure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Structurally Tight?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Implied Bounds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Extremal Bounds Tight?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860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n-US" sz="2000" dirty="0"/>
                            <a:t> distance preserver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≤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9126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oMath>
                          </a14:m>
                          <a:r>
                            <a:rPr lang="en-US" sz="2000" dirty="0"/>
                            <a:t>-spanner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≤2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1+1/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24470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Undirected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en-US" sz="2000" dirty="0"/>
                            <a:t>-Distance Preservers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E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H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𝑂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1/2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1/2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64848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Directed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en-US" sz="2000" dirty="0"/>
                            <a:t>-Distance Preservers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2,3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1/2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2/3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17299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oMath>
                          </a14:m>
                          <a:r>
                            <a:rPr lang="en-US" sz="2000" b="1" dirty="0">
                              <a:solidFill>
                                <a:srgbClr val="C00000"/>
                              </a:solidFill>
                            </a:rPr>
                            <a:t>-Reachability Preservers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≤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  <a:p>
                          <a:pPr algn="ctr"/>
                          <a:r>
                            <a:rPr lang="en-US" sz="1800" dirty="0"/>
                            <a:t>(not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≈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3/4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1/2</m:t>
                                        </m:r>
                                      </m:sup>
                                    </m:sSup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2−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</m:rad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(1)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1/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</m:rad>
                                      </m:sup>
                                    </m:sSup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1307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FA568FB4-F8ED-2065-951B-AD57011631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8854734"/>
                  </p:ext>
                </p:extLst>
              </p:nvPr>
            </p:nvGraphicFramePr>
            <p:xfrm>
              <a:off x="196645" y="1811047"/>
              <a:ext cx="11720052" cy="4206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17058">
                      <a:extLst>
                        <a:ext uri="{9D8B030D-6E8A-4147-A177-3AD203B41FA5}">
                          <a16:colId xmlns:a16="http://schemas.microsoft.com/office/drawing/2014/main" val="2449665247"/>
                        </a:ext>
                      </a:extLst>
                    </a:gridCol>
                    <a:gridCol w="1872142">
                      <a:extLst>
                        <a:ext uri="{9D8B030D-6E8A-4147-A177-3AD203B41FA5}">
                          <a16:colId xmlns:a16="http://schemas.microsoft.com/office/drawing/2014/main" val="1881343288"/>
                        </a:ext>
                      </a:extLst>
                    </a:gridCol>
                    <a:gridCol w="1421333">
                      <a:extLst>
                        <a:ext uri="{9D8B030D-6E8A-4147-A177-3AD203B41FA5}">
                          <a16:colId xmlns:a16="http://schemas.microsoft.com/office/drawing/2014/main" val="140213220"/>
                        </a:ext>
                      </a:extLst>
                    </a:gridCol>
                    <a:gridCol w="4672183">
                      <a:extLst>
                        <a:ext uri="{9D8B030D-6E8A-4147-A177-3AD203B41FA5}">
                          <a16:colId xmlns:a16="http://schemas.microsoft.com/office/drawing/2014/main" val="257129431"/>
                        </a:ext>
                      </a:extLst>
                    </a:gridCol>
                    <a:gridCol w="1237336">
                      <a:extLst>
                        <a:ext uri="{9D8B030D-6E8A-4147-A177-3AD203B41FA5}">
                          <a16:colId xmlns:a16="http://schemas.microsoft.com/office/drawing/2014/main" val="2576913106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Object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Upper Bound Forbidden Structure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Structurally Tight?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Implied Bounds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Extremal Bounds Tight?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8607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2" t="-133913" r="-366828" b="-38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853" t="-133913" r="-393485" b="-38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381" t="-133913" r="-27119" b="-38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91263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2" t="-358667" r="-366828" b="-48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853" t="-358667" r="-393485" b="-48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381" t="-358667" r="-27119" b="-48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244703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2" t="-296552" r="-366828" b="-2163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853" t="-296552" r="-393485" b="-2163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381" t="-296552" r="-27119" b="-2163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648480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2" t="-400000" r="-366828" b="-11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853" t="-400000" r="-393485" b="-11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381" t="-400000" r="-27119" b="-11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1729902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2" t="-479167" r="-366828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853" t="-479167" r="-393485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381" t="-479167" r="-27119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1307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C7ED5814-74F6-3A6D-D80B-8A555BB4E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7" y="2814976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BF0AA09-4160-8630-FFD4-B430889A1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6" y="3418102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F38FD50-FB12-187B-4C67-8A857B2C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095" y="2814976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4F8442A1-2A93-68FC-4881-08521453DB5E}"/>
              </a:ext>
            </a:extLst>
          </p:cNvPr>
          <p:cNvSpPr/>
          <p:nvPr/>
        </p:nvSpPr>
        <p:spPr>
          <a:xfrm>
            <a:off x="11107993" y="3411302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EFF716FF-B106-30F2-2643-103416019E2A}"/>
              </a:ext>
            </a:extLst>
          </p:cNvPr>
          <p:cNvSpPr/>
          <p:nvPr/>
        </p:nvSpPr>
        <p:spPr>
          <a:xfrm>
            <a:off x="5160706" y="3988888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01B31B7-D933-3DDD-86AC-91E827AF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095" y="4014321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154D229B-BCA8-B00C-D3B1-9913BFEB7925}"/>
              </a:ext>
            </a:extLst>
          </p:cNvPr>
          <p:cNvSpPr/>
          <p:nvPr/>
        </p:nvSpPr>
        <p:spPr>
          <a:xfrm>
            <a:off x="5160706" y="4633506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7F82CB2-A1C3-816D-2906-D5AAF875F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383" y="4708364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B26E362F-6F0C-7EA5-25D8-451115A33394}"/>
              </a:ext>
            </a:extLst>
          </p:cNvPr>
          <p:cNvSpPr/>
          <p:nvPr/>
        </p:nvSpPr>
        <p:spPr>
          <a:xfrm>
            <a:off x="11146095" y="5415850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E645B4-23A1-C280-118E-2416FB1BA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6" y="5461325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300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B0DC0-C1D6-7061-8FAC-D3FB82C8F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045C97-75AF-F5FB-3881-173C247B6B7C}"/>
                  </a:ext>
                </a:extLst>
              </p:cNvPr>
              <p:cNvSpPr txBox="1"/>
              <p:nvPr/>
            </p:nvSpPr>
            <p:spPr>
              <a:xfrm>
                <a:off x="6473596" y="2765935"/>
                <a:ext cx="2240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2-bridge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045C97-75AF-F5FB-3881-173C247B6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596" y="2765935"/>
                <a:ext cx="2240909" cy="369332"/>
              </a:xfrm>
              <a:prstGeom prst="rect">
                <a:avLst/>
              </a:prstGeom>
              <a:blipFill>
                <a:blip r:embed="rId2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E43977-7479-B20C-2976-BA9772E06077}"/>
                  </a:ext>
                </a:extLst>
              </p:cNvPr>
              <p:cNvSpPr txBox="1"/>
              <p:nvPr/>
            </p:nvSpPr>
            <p:spPr>
              <a:xfrm>
                <a:off x="238103" y="3390880"/>
                <a:ext cx="5318423" cy="1384995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Lemma 1 (Forbidden Subsystems):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system of unique edge-disjoint shortest paths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-node directed graphs does not have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subsystems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E43977-7479-B20C-2976-BA9772E06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03" y="3390880"/>
                <a:ext cx="5318423" cy="1384995"/>
              </a:xfrm>
              <a:prstGeom prst="rect">
                <a:avLst/>
              </a:prstGeom>
              <a:blipFill>
                <a:blip r:embed="rId3"/>
                <a:stretch>
                  <a:fillRect t="-1695" b="-4661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1B9ADB-D813-8253-2BA1-CD95954E2AAA}"/>
                  </a:ext>
                </a:extLst>
              </p:cNvPr>
              <p:cNvSpPr txBox="1"/>
              <p:nvPr/>
            </p:nvSpPr>
            <p:spPr>
              <a:xfrm>
                <a:off x="6135329" y="3425983"/>
                <a:ext cx="5784402" cy="1634743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Lemma 2 (Extremal Bounds):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(B. Hoppenworth Trabelsi ‘23)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maximum possible size of 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-node,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-path system with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subsystem is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𝒆𝒙</m:t>
                      </m:r>
                      <m:d>
                        <m:dPr>
                          <m:endChr m:val="|"/>
                          <m:ctrlP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𝒏</m:t>
                          </m:r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𝒑</m:t>
                          </m:r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𝑩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  <m:r>
                        <a:rPr lang="en-US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b="1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𝚯</m:t>
                      </m:r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𝐦𝐢𝐧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  <m:r>
                                <a:rPr lang="en-US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d>
                        </m:e>
                      </m:func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b="1" i="1" dirty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1B9ADB-D813-8253-2BA1-CD95954E2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5329" y="3425983"/>
                <a:ext cx="5784402" cy="1634743"/>
              </a:xfrm>
              <a:prstGeom prst="rect">
                <a:avLst/>
              </a:prstGeom>
              <a:blipFill>
                <a:blip r:embed="rId4"/>
                <a:stretch>
                  <a:fillRect t="-1444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2A9E3F7-FD80-138C-CACB-2D1AF5B9CCFD}"/>
              </a:ext>
            </a:extLst>
          </p:cNvPr>
          <p:cNvSpPr txBox="1"/>
          <p:nvPr/>
        </p:nvSpPr>
        <p:spPr>
          <a:xfrm>
            <a:off x="2100056" y="1733711"/>
            <a:ext cx="3769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unique edge-disjoint shortest paths in a directed graph has the following forbidden subsystem: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4631A7-362F-D5D6-459D-D198558A5E94}"/>
                  </a:ext>
                </a:extLst>
              </p:cNvPr>
              <p:cNvSpPr txBox="1"/>
              <p:nvPr/>
            </p:nvSpPr>
            <p:spPr>
              <a:xfrm>
                <a:off x="2059149" y="5847972"/>
                <a:ext cx="8828893" cy="72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Bad news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Although path systems give us a new forbidden pattern, it won’t be useful to improve on the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previous incidence graph analysis 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𝑒𝑥</m:t>
                    </m:r>
                    <m:d>
                      <m:dPr>
                        <m:endChr m:val="|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𝑝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2,3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4631A7-362F-D5D6-459D-D198558A5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149" y="5847972"/>
                <a:ext cx="8828893" cy="721288"/>
              </a:xfrm>
              <a:prstGeom prst="rect">
                <a:avLst/>
              </a:prstGeom>
              <a:blipFill>
                <a:blip r:embed="rId5"/>
                <a:stretch>
                  <a:fillRect l="-760" t="-4202" b="-12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2F7CB00B-6730-A8B1-BE3C-E467BA94DD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 - Directed, Revisited</a:t>
                </a:r>
              </a:p>
            </p:txBody>
          </p:sp>
        </mc:Choice>
        <mc:Fallback xmlns="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2F7CB00B-6730-A8B1-BE3C-E467BA94DD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0008FAFC-0F21-38BC-B106-BE5FC9185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342" y="1442760"/>
            <a:ext cx="1927884" cy="132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7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FBBE6-B685-6FD7-49CE-8E47D3ED1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EC5961-2437-4C5A-083A-2E21B29FF5AB}"/>
                  </a:ext>
                </a:extLst>
              </p:cNvPr>
              <p:cNvSpPr txBox="1"/>
              <p:nvPr/>
            </p:nvSpPr>
            <p:spPr>
              <a:xfrm>
                <a:off x="6473596" y="2765935"/>
                <a:ext cx="2240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2-bridge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EC5961-2437-4C5A-083A-2E21B29FF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596" y="2765935"/>
                <a:ext cx="2240909" cy="369332"/>
              </a:xfrm>
              <a:prstGeom prst="rect">
                <a:avLst/>
              </a:prstGeom>
              <a:blipFill>
                <a:blip r:embed="rId2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F08170-A4C8-AAA7-8A9A-4FB5A0415DB0}"/>
                  </a:ext>
                </a:extLst>
              </p:cNvPr>
              <p:cNvSpPr txBox="1"/>
              <p:nvPr/>
            </p:nvSpPr>
            <p:spPr>
              <a:xfrm>
                <a:off x="238103" y="3390880"/>
                <a:ext cx="5318423" cy="1384995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Lemma 1 (Forbidden Subsystems):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system of unique edge-disjoint shortest paths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-node undirected graphs does not have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subsystems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F08170-A4C8-AAA7-8A9A-4FB5A0415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03" y="3390880"/>
                <a:ext cx="5318423" cy="1384995"/>
              </a:xfrm>
              <a:prstGeom prst="rect">
                <a:avLst/>
              </a:prstGeom>
              <a:blipFill>
                <a:blip r:embed="rId3"/>
                <a:stretch>
                  <a:fillRect l="-227" t="-1695" r="-907" b="-4661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55147B-66A7-A007-D82F-3A70DCFB558F}"/>
                  </a:ext>
                </a:extLst>
              </p:cNvPr>
              <p:cNvSpPr txBox="1"/>
              <p:nvPr/>
            </p:nvSpPr>
            <p:spPr>
              <a:xfrm>
                <a:off x="6135329" y="3425983"/>
                <a:ext cx="5784402" cy="1634743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Lemma 2 (Extremal Bounds):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(B. Hoppenworth Trabelsi ‘23)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maximum possible size of 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-node,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-path undirected system with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subsystem is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𝒆𝒙</m:t>
                      </m:r>
                      <m:d>
                        <m:dPr>
                          <m:endChr m:val="|"/>
                          <m:ctrlP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𝒏</m:t>
                          </m:r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𝒑</m:t>
                          </m:r>
                          <m: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𝑩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  <m:r>
                        <a:rPr lang="en-US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b="1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𝚯</m:t>
                      </m:r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𝐦𝐢𝐧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d>
                        </m:e>
                      </m:func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b="1" i="1" dirty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.</m:t>
                      </m:r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55147B-66A7-A007-D82F-3A70DCFB5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5329" y="3425983"/>
                <a:ext cx="5784402" cy="1634743"/>
              </a:xfrm>
              <a:prstGeom prst="rect">
                <a:avLst/>
              </a:prstGeom>
              <a:blipFill>
                <a:blip r:embed="rId4"/>
                <a:stretch>
                  <a:fillRect t="-1444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364E047-FFEB-F9E5-83B6-071A883F9601}"/>
              </a:ext>
            </a:extLst>
          </p:cNvPr>
          <p:cNvSpPr txBox="1"/>
          <p:nvPr/>
        </p:nvSpPr>
        <p:spPr>
          <a:xfrm>
            <a:off x="2100056" y="1733711"/>
            <a:ext cx="3769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unique edge-disjoint shortest paths in an undirected graph has the following forbidden subsystem: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75C8C11-EC86-5D22-A526-7CD2F88C9BD0}"/>
                  </a:ext>
                </a:extLst>
              </p:cNvPr>
              <p:cNvSpPr txBox="1"/>
              <p:nvPr/>
            </p:nvSpPr>
            <p:spPr>
              <a:xfrm>
                <a:off x="1258020" y="5203722"/>
                <a:ext cx="943864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More Bad News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Although path systems give us a new forbidden pattern, it won’t be useful to improve on the previous incidence graph analysis using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𝑒𝑥</m:t>
                    </m:r>
                    <m:d>
                      <m:dPr>
                        <m:endChr m:val="|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𝑝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75C8C11-EC86-5D22-A526-7CD2F88C9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020" y="5203722"/>
                <a:ext cx="9438640" cy="707886"/>
              </a:xfrm>
              <a:prstGeom prst="rect">
                <a:avLst/>
              </a:prstGeom>
              <a:blipFill>
                <a:blip r:embed="rId5"/>
                <a:stretch>
                  <a:fillRect l="-646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A36D060D-8457-2EDA-B0AD-FDA818A35CF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 - Undirected, Revisited</a:t>
                </a:r>
              </a:p>
            </p:txBody>
          </p:sp>
        </mc:Choice>
        <mc:Fallback xmlns="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A36D060D-8457-2EDA-B0AD-FDA818A35C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6"/>
                <a:stretch>
                  <a:fillRect r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2C4DED7A-95B9-3F42-CDF2-4BA1E82F9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342" y="1442760"/>
            <a:ext cx="1927884" cy="1323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E91FD7-0083-9867-31AA-38CEC152F9DE}"/>
                  </a:ext>
                </a:extLst>
              </p:cNvPr>
              <p:cNvSpPr txBox="1"/>
              <p:nvPr/>
            </p:nvSpPr>
            <p:spPr>
              <a:xfrm>
                <a:off x="1100203" y="6054605"/>
                <a:ext cx="55751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 there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any additional forbidden subsystems in unique edge-disjoint directed paths, besides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endParaRPr lang="en-US" sz="20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E91FD7-0083-9867-31AA-38CEC152F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203" y="6054605"/>
                <a:ext cx="5575139" cy="707886"/>
              </a:xfrm>
              <a:prstGeom prst="rect">
                <a:avLst/>
              </a:prstGeom>
              <a:blipFill>
                <a:blip r:embed="rId8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154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C63522-7487-B4B2-E918-33EBBE4DC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10" y="3302879"/>
            <a:ext cx="2691878" cy="34591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01C7E1-9606-205F-F511-A3A826469B96}"/>
                  </a:ext>
                </a:extLst>
              </p:cNvPr>
              <p:cNvSpPr txBox="1"/>
              <p:nvPr/>
            </p:nvSpPr>
            <p:spPr>
              <a:xfrm>
                <a:off x="351105" y="1850452"/>
                <a:ext cx="4918984" cy="12926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Theorem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(B. 19)</a:t>
                </a:r>
              </a:p>
              <a:p>
                <a:pPr algn="ctr"/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following path system cannot be realized as unique shortest paths, under any edge weights (despite not containing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as a subsystem)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01C7E1-9606-205F-F511-A3A826469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05" y="1850452"/>
                <a:ext cx="4918984" cy="1292662"/>
              </a:xfrm>
              <a:prstGeom prst="rect">
                <a:avLst/>
              </a:prstGeom>
              <a:blipFill>
                <a:blip r:embed="rId3"/>
                <a:stretch>
                  <a:fillRect t="-3271" b="-60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AFF685-2AB7-E958-70B1-3F199E3977FB}"/>
                  </a:ext>
                </a:extLst>
              </p:cNvPr>
              <p:cNvSpPr txBox="1"/>
              <p:nvPr/>
            </p:nvSpPr>
            <p:spPr>
              <a:xfrm>
                <a:off x="6518786" y="4279041"/>
                <a:ext cx="2807756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𝒂𝒄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𝒄𝒆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𝒂𝒅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𝒅𝒆</m:t>
                      </m:r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𝒂𝒅</m:t>
                      </m:r>
                      <m:r>
                        <a:rPr lang="en-US" sz="24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𝒅𝒇</m:t>
                      </m:r>
                      <m:r>
                        <a:rPr lang="en-US" sz="24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4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𝒂𝒄</m:t>
                      </m:r>
                      <m:r>
                        <a:rPr lang="en-US" sz="24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𝒄𝒇</m:t>
                      </m:r>
                    </m:oMath>
                  </m:oMathPara>
                </a14:m>
                <a:endParaRPr lang="en-US" sz="2400" b="1" dirty="0">
                  <a:solidFill>
                    <a:srgbClr val="FFC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𝒃𝒄</m:t>
                      </m:r>
                      <m:r>
                        <a:rPr lang="en-US" sz="24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𝒄𝒇</m:t>
                      </m:r>
                      <m:r>
                        <a:rPr lang="en-US" sz="24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4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𝒃𝒅</m:t>
                      </m:r>
                      <m:r>
                        <a:rPr lang="en-US" sz="24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𝒅𝒇</m:t>
                      </m:r>
                    </m:oMath>
                  </m:oMathPara>
                </a14:m>
                <a:endParaRPr lang="en-US" sz="2400" b="1" dirty="0">
                  <a:solidFill>
                    <a:schemeClr val="accent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𝒃𝒅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𝒅𝒆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𝒃𝒄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𝒄𝒆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AFF685-2AB7-E958-70B1-3F199E397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786" y="4279041"/>
                <a:ext cx="2807756" cy="1569660"/>
              </a:xfrm>
              <a:prstGeom prst="rect">
                <a:avLst/>
              </a:prstGeom>
              <a:blipFill>
                <a:blip r:embed="rId4"/>
                <a:stretch>
                  <a:fillRect r="-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A04DA7-9F6D-4A78-1DC2-B671F5DF47CB}"/>
              </a:ext>
            </a:extLst>
          </p:cNvPr>
          <p:cNvCxnSpPr/>
          <p:nvPr/>
        </p:nvCxnSpPr>
        <p:spPr>
          <a:xfrm>
            <a:off x="6221683" y="6029184"/>
            <a:ext cx="3401961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C4E466-D200-B08C-C835-69E0F91ED1B7}"/>
                  </a:ext>
                </a:extLst>
              </p:cNvPr>
              <p:cNvSpPr txBox="1"/>
              <p:nvPr/>
            </p:nvSpPr>
            <p:spPr>
              <a:xfrm>
                <a:off x="7492180" y="6117673"/>
                <a:ext cx="10176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C4E466-D200-B08C-C835-69E0F91ED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180" y="6117673"/>
                <a:ext cx="101765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BD9A50E-D6D8-9BC5-2276-2543A03F8617}"/>
              </a:ext>
            </a:extLst>
          </p:cNvPr>
          <p:cNvSpPr txBox="1"/>
          <p:nvPr/>
        </p:nvSpPr>
        <p:spPr>
          <a:xfrm>
            <a:off x="5270089" y="3404145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Proof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Suppose for contradiction that there are weights that induce these four paths as unique shortest paths.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3F60F3-D6DB-8D83-519C-DC674347C5A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Preservers, Revisited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3F60F3-D6DB-8D83-519C-DC674347C5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A80286-2C47-A603-165B-3BD21432D632}"/>
                  </a:ext>
                </a:extLst>
              </p:cNvPr>
              <p:cNvSpPr txBox="1"/>
              <p:nvPr/>
            </p:nvSpPr>
            <p:spPr>
              <a:xfrm>
                <a:off x="6802208" y="2241656"/>
                <a:ext cx="22409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A80286-2C47-A603-165B-3BD21432D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208" y="2241656"/>
                <a:ext cx="2240909" cy="461665"/>
              </a:xfrm>
              <a:prstGeom prst="rect">
                <a:avLst/>
              </a:prstGeom>
              <a:blipFill>
                <a:blip r:embed="rId7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A94A23AF-8463-7C4A-BF60-BFFCAF81A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4296" y="1730184"/>
            <a:ext cx="1927884" cy="132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5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C63522-7487-B4B2-E918-33EBBE4DC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201" y="1206466"/>
            <a:ext cx="2158459" cy="2773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222FB-C6CC-0FF5-5353-32685CFDB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108" y="1410468"/>
            <a:ext cx="2533241" cy="242961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56CA2B-FE57-8A06-7AFC-21CD105F9640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952491" y="2625273"/>
            <a:ext cx="138661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9A81A2-23EC-949A-05AE-7199601439E1}"/>
                  </a:ext>
                </a:extLst>
              </p:cNvPr>
              <p:cNvSpPr txBox="1"/>
              <p:nvPr/>
            </p:nvSpPr>
            <p:spPr>
              <a:xfrm>
                <a:off x="2075805" y="3840078"/>
                <a:ext cx="8030596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This path system 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“embeds”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into a 2-colored octahedron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nodes on each path appear in clockwise order around its corresponding face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Each gray face has only one “endpoint edge”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9A81A2-23EC-949A-05AE-719960143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805" y="3840078"/>
                <a:ext cx="8030596" cy="1231106"/>
              </a:xfrm>
              <a:prstGeom prst="rect">
                <a:avLst/>
              </a:prstGeom>
              <a:blipFill>
                <a:blip r:embed="rId4"/>
                <a:stretch>
                  <a:fillRect l="-835" t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E9C4490-1C2E-A77B-A35C-BF3D9A325471}"/>
              </a:ext>
            </a:extLst>
          </p:cNvPr>
          <p:cNvSpPr txBox="1"/>
          <p:nvPr/>
        </p:nvSpPr>
        <p:spPr>
          <a:xfrm>
            <a:off x="458916" y="5071184"/>
            <a:ext cx="10894884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Theorem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(B. 19)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path system that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“embeds”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into a 2-colored polyhedron (including degenerate and toroidal cases) cannot appear as a subsystem of the unique shortest paths of any directed weighted graph.  This list of forbidden subsystems is complete.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071B4276-9300-0178-FE81-A09E377BA81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Preservers, Revisited</a:t>
                </a: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071B4276-9300-0178-FE81-A09E377BA8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D14E72D-5BDD-FA97-DE50-2FDC8E91758C}"/>
              </a:ext>
            </a:extLst>
          </p:cNvPr>
          <p:cNvSpPr txBox="1"/>
          <p:nvPr/>
        </p:nvSpPr>
        <p:spPr>
          <a:xfrm>
            <a:off x="367712" y="1690688"/>
            <a:ext cx="2554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forbidden subsystem in directed unique edge-disjoint shortest paths.  Where do we find more?</a:t>
            </a:r>
          </a:p>
        </p:txBody>
      </p:sp>
    </p:spTree>
    <p:extLst>
      <p:ext uri="{BB962C8B-B14F-4D97-AF65-F5344CB8AC3E}">
        <p14:creationId xmlns:p14="http://schemas.microsoft.com/office/powerpoint/2010/main" val="12388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F7CF74-CC96-597A-E4EC-B0EEA71F7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25" y="2375059"/>
            <a:ext cx="3552318" cy="2145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3E0C16-115C-AFDC-435E-1C5BA9BCE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332" y="2291200"/>
            <a:ext cx="3877704" cy="2275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955F54-69BA-D42E-4D6D-0488E86F2C22}"/>
              </a:ext>
            </a:extLst>
          </p:cNvPr>
          <p:cNvSpPr txBox="1"/>
          <p:nvPr/>
        </p:nvSpPr>
        <p:spPr>
          <a:xfrm>
            <a:off x="855596" y="6017647"/>
            <a:ext cx="10799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more examples of forbidden subsystems in unique edge-disjoint shortest paths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1372F0-3F9A-1D3B-6707-D16836B4E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198" y="4428627"/>
            <a:ext cx="1847928" cy="799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8A83B8-D41C-0C03-8F98-6B07B4FE3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734" y="1293891"/>
            <a:ext cx="1420184" cy="16817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A52878-7D21-AA48-8154-F55655E92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406" y="3077253"/>
            <a:ext cx="1985512" cy="12498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760EC280-1F26-5A3F-A1B8-7BF82B479BB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Preservers, Revisited</a:t>
                </a: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760EC280-1F26-5A3F-A1B8-7BF82B479B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04E2F17-1288-4A22-57B9-DA1143C903AE}"/>
              </a:ext>
            </a:extLst>
          </p:cNvPr>
          <p:cNvSpPr/>
          <p:nvPr/>
        </p:nvSpPr>
        <p:spPr>
          <a:xfrm>
            <a:off x="9016181" y="1179871"/>
            <a:ext cx="2507225" cy="438423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78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C63522-7487-B4B2-E918-33EBBE4DC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071" y="1644891"/>
            <a:ext cx="2252991" cy="2895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222FB-C6CC-0FF5-5353-32685CFDB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830" y="1867669"/>
            <a:ext cx="2747440" cy="263504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56CA2B-FE57-8A06-7AFC-21CD105F9640}"/>
              </a:ext>
            </a:extLst>
          </p:cNvPr>
          <p:cNvCxnSpPr>
            <a:cxnSpLocks/>
          </p:cNvCxnSpPr>
          <p:nvPr/>
        </p:nvCxnSpPr>
        <p:spPr>
          <a:xfrm>
            <a:off x="4720888" y="3059167"/>
            <a:ext cx="117211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19A81A2-23EC-949A-05AE-7199601439E1}"/>
              </a:ext>
            </a:extLst>
          </p:cNvPr>
          <p:cNvSpPr txBox="1"/>
          <p:nvPr/>
        </p:nvSpPr>
        <p:spPr>
          <a:xfrm>
            <a:off x="373885" y="4540090"/>
            <a:ext cx="108903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of the requirements for this path system to “embed” in an octahedron is that the paths go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clockwise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around each face.  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requirement no longer makes sense for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undirected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path systems, and so is omitted from the characterization.  As a result …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424DBBF9-06F7-57F5-97C0-5277312A86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Preservers, Undirected, Revisited</a:t>
                </a: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424DBBF9-06F7-57F5-97C0-5277312A86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4"/>
                <a:stretch>
                  <a:fillRect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1311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19A81A2-23EC-949A-05AE-7199601439E1}"/>
              </a:ext>
            </a:extLst>
          </p:cNvPr>
          <p:cNvSpPr txBox="1"/>
          <p:nvPr/>
        </p:nvSpPr>
        <p:spPr>
          <a:xfrm>
            <a:off x="235788" y="5761063"/>
            <a:ext cx="1172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the undirected setting, subsystems are also forbidden that embed into </a:t>
            </a:r>
            <a:r>
              <a:rPr lang="en-US" sz="2000" b="1" dirty="0">
                <a:solidFill>
                  <a:srgbClr val="C00000"/>
                </a:solidFill>
              </a:rPr>
              <a:t>non-orientable </a:t>
            </a:r>
            <a:r>
              <a:rPr lang="en-US" sz="2000" b="1" dirty="0" err="1">
                <a:solidFill>
                  <a:srgbClr val="C00000"/>
                </a:solidFill>
              </a:rPr>
              <a:t>polyhedra</a:t>
            </a:r>
            <a:r>
              <a:rPr lang="en-US" sz="2000" dirty="0"/>
              <a:t>.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152845-F845-5968-1356-52A83A865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093" y="1938894"/>
            <a:ext cx="2348615" cy="32931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F535F9-AB56-47B6-7D8A-10F8D34C2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752" y="2325099"/>
            <a:ext cx="6430272" cy="2467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CA88D4-AFFA-6ACB-963A-C1B9FDAABE9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Preservers, Revisited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CA88D4-AFFA-6ACB-963A-C1B9FDAABE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856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472F3-02E4-623A-34CC-8CB5E4ECE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70AE181-3A4B-2015-5227-D57EC17ED2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4350" y="4374659"/>
                <a:ext cx="5639438" cy="1571024"/>
              </a:xfr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b="1" dirty="0"/>
                  <a:t>Theorem</a:t>
                </a:r>
                <a:r>
                  <a:rPr lang="en-US" sz="2400" dirty="0"/>
                  <a:t>: </a:t>
                </a: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</a:rPr>
                  <a:t>(B. ‘19)</a:t>
                </a:r>
                <a:endParaRPr lang="en-US" sz="1800" i="1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Every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-node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undirected </a:t>
                </a:r>
                <a:r>
                  <a:rPr lang="en-US" sz="2000" dirty="0">
                    <a:solidFill>
                      <a:schemeClr val="tx1"/>
                    </a:solidFill>
                  </a:rPr>
                  <a:t>graph </a:t>
                </a:r>
                <a:r>
                  <a:rPr lang="en-US" sz="2000" dirty="0"/>
                  <a:t>has</a:t>
                </a:r>
                <a:r>
                  <a:rPr lang="en-US" sz="2000" dirty="0">
                    <a:solidFill>
                      <a:schemeClr val="tx1"/>
                    </a:solidFill>
                  </a:rPr>
                  <a:t> 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-distance preserver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of size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d>
                      </m:e>
                    </m:d>
                    <m:r>
                      <a:rPr lang="en-U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𝑒𝑥</m:t>
                    </m:r>
                    <m:d>
                      <m:dPr>
                        <m:endChr m:val="|"/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und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70AE181-3A4B-2015-5227-D57EC17ED2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350" y="4374659"/>
                <a:ext cx="5639438" cy="1571024"/>
              </a:xfrm>
              <a:blipFill>
                <a:blip r:embed="rId2"/>
                <a:stretch>
                  <a:fillRect t="-4633" r="-754" b="-23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30C8089-5B36-F6B9-5BDE-045DFB6E588D}"/>
              </a:ext>
            </a:extLst>
          </p:cNvPr>
          <p:cNvSpPr txBox="1"/>
          <p:nvPr/>
        </p:nvSpPr>
        <p:spPr>
          <a:xfrm>
            <a:off x="3060071" y="5966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307503-8EE4-DE34-C3D8-2D9AD1FDF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60" y="1618451"/>
            <a:ext cx="1867294" cy="2399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02E25-9143-928D-0DE5-7FA424CDE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99" y="1697829"/>
            <a:ext cx="2411699" cy="23130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1A2F0D-E9B7-ED80-B0E9-7C231CF558B6}"/>
              </a:ext>
            </a:extLst>
          </p:cNvPr>
          <p:cNvCxnSpPr>
            <a:cxnSpLocks/>
          </p:cNvCxnSpPr>
          <p:nvPr/>
        </p:nvCxnSpPr>
        <p:spPr>
          <a:xfrm>
            <a:off x="2281772" y="2818231"/>
            <a:ext cx="117211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B2705613-42F1-7769-65FB-F90A457489E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-Distance Preservers, Revisited</a:t>
                </a:r>
              </a:p>
            </p:txBody>
          </p:sp>
        </mc:Choice>
        <mc:Fallback xmlns="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B2705613-42F1-7769-65FB-F90A457489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7F618D-5CEC-9E54-689F-DA91027F38EA}"/>
                  </a:ext>
                </a:extLst>
              </p:cNvPr>
              <p:cNvSpPr txBox="1"/>
              <p:nvPr/>
            </p:nvSpPr>
            <p:spPr>
              <a:xfrm>
                <a:off x="5980098" y="2464288"/>
                <a:ext cx="573372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𝑢𝑛𝑑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𝑑𝑖𝑟</m:t>
                        </m:r>
                      </m:sub>
                    </m:sSub>
                  </m:oMath>
                </a14:m>
                <a:r>
                  <a:rPr lang="en-US" sz="2000" dirty="0"/>
                  <a:t> be the set of </a:t>
                </a:r>
                <a:r>
                  <a:rPr lang="en-US" sz="2000" i="1" dirty="0"/>
                  <a:t>undirected, directed</a:t>
                </a:r>
                <a:r>
                  <a:rPr lang="en-US" sz="2000" dirty="0"/>
                  <a:t> path systems that embed into </a:t>
                </a:r>
                <a:r>
                  <a:rPr lang="en-US" sz="2000" dirty="0" err="1"/>
                  <a:t>polyhedra</a:t>
                </a:r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7F618D-5CEC-9E54-689F-DA91027F3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098" y="2464288"/>
                <a:ext cx="5733721" cy="707886"/>
              </a:xfrm>
              <a:prstGeom prst="rect">
                <a:avLst/>
              </a:prstGeom>
              <a:blipFill>
                <a:blip r:embed="rId6"/>
                <a:stretch>
                  <a:fillRect t="-3448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3FE6D5-06AD-E15C-E4D3-84BE5F1539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4155" y="4374659"/>
                <a:ext cx="5639438" cy="1571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400" b="1" dirty="0"/>
                  <a:t>Theorem</a:t>
                </a:r>
                <a:r>
                  <a:rPr lang="en-US" sz="2400" dirty="0"/>
                  <a:t>: </a:t>
                </a: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</a:rPr>
                  <a:t>(B. ‘19)</a:t>
                </a:r>
                <a:endParaRPr lang="en-US" sz="1800" i="1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000" dirty="0">
                    <a:latin typeface="Cambria Math" panose="02040503050406030204" pitchFamily="18" charset="0"/>
                  </a:rPr>
                  <a:t>Every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000" dirty="0"/>
                  <a:t>-node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directed </a:t>
                </a:r>
                <a:r>
                  <a:rPr lang="en-US" sz="2000" dirty="0"/>
                  <a:t>graph has a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000" dirty="0"/>
                  <a:t>-distance preserver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/>
                  <a:t> of size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d>
                      </m:e>
                    </m:d>
                    <m:r>
                      <a:rPr lang="en-U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𝑒𝑥</m:t>
                    </m:r>
                    <m:d>
                      <m:dPr>
                        <m:endChr m:val="|"/>
                        <m:ctrlP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0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0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en-US" sz="20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dir</m:t>
                        </m:r>
                      </m:sub>
                    </m:sSub>
                    <m:r>
                      <a:rPr lang="en-US" sz="20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3FE6D5-06AD-E15C-E4D3-84BE5F153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155" y="4374659"/>
                <a:ext cx="5639438" cy="1571024"/>
              </a:xfrm>
              <a:prstGeom prst="rect">
                <a:avLst/>
              </a:prstGeom>
              <a:blipFill>
                <a:blip r:embed="rId7"/>
                <a:stretch>
                  <a:fillRect t="-4633" b="-23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25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3" grpId="0" uiExpand="1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C170A-AC23-210C-A193-D0B1CED55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E348-FE70-ADF5-B607-C489C97F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 of the Art Upper 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787BFEA-51A5-12C0-19FB-3E827CA72F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2157178"/>
                  </p:ext>
                </p:extLst>
              </p:nvPr>
            </p:nvGraphicFramePr>
            <p:xfrm>
              <a:off x="196645" y="1811047"/>
              <a:ext cx="11720052" cy="42054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17058">
                      <a:extLst>
                        <a:ext uri="{9D8B030D-6E8A-4147-A177-3AD203B41FA5}">
                          <a16:colId xmlns:a16="http://schemas.microsoft.com/office/drawing/2014/main" val="2449665247"/>
                        </a:ext>
                      </a:extLst>
                    </a:gridCol>
                    <a:gridCol w="1872142">
                      <a:extLst>
                        <a:ext uri="{9D8B030D-6E8A-4147-A177-3AD203B41FA5}">
                          <a16:colId xmlns:a16="http://schemas.microsoft.com/office/drawing/2014/main" val="1881343288"/>
                        </a:ext>
                      </a:extLst>
                    </a:gridCol>
                    <a:gridCol w="1421333">
                      <a:extLst>
                        <a:ext uri="{9D8B030D-6E8A-4147-A177-3AD203B41FA5}">
                          <a16:colId xmlns:a16="http://schemas.microsoft.com/office/drawing/2014/main" val="140213220"/>
                        </a:ext>
                      </a:extLst>
                    </a:gridCol>
                    <a:gridCol w="4672183">
                      <a:extLst>
                        <a:ext uri="{9D8B030D-6E8A-4147-A177-3AD203B41FA5}">
                          <a16:colId xmlns:a16="http://schemas.microsoft.com/office/drawing/2014/main" val="257129431"/>
                        </a:ext>
                      </a:extLst>
                    </a:gridCol>
                    <a:gridCol w="1237336">
                      <a:extLst>
                        <a:ext uri="{9D8B030D-6E8A-4147-A177-3AD203B41FA5}">
                          <a16:colId xmlns:a16="http://schemas.microsoft.com/office/drawing/2014/main" val="25769131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Object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Upper Bound Forbidden Structure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Structurally Tight?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Implied Bounds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Extremal Bounds Tight?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860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n-US" sz="2000" dirty="0"/>
                            <a:t> distance preserver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≤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9126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oMath>
                          </a14:m>
                          <a:r>
                            <a:rPr lang="en-US" sz="2000" dirty="0"/>
                            <a:t>-spanner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≤2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1+1/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24470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C00000"/>
                              </a:solidFill>
                            </a:rPr>
                            <a:t>Undirected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oMath>
                          </a14:m>
                          <a:r>
                            <a:rPr lang="en-US" sz="2000" b="1" dirty="0">
                              <a:solidFill>
                                <a:srgbClr val="C00000"/>
                              </a:solidFill>
                            </a:rPr>
                            <a:t>-Distance Preservers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4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∪</m:t>
                                </m:r>
                                <m:sSub>
                                  <m:sSubPr>
                                    <m:ctrlPr>
                                      <a:rPr lang="en-US" sz="24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𝒖𝒏𝒅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b="1" dirty="0"/>
                        </a:p>
                        <a:p>
                          <a:pPr algn="ctr"/>
                          <a:r>
                            <a:rPr lang="en-US" sz="1600" b="0" dirty="0"/>
                            <a:t>(not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)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E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H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𝑂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1/2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1/2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64848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rgbClr val="C00000"/>
                              </a:solidFill>
                            </a:rPr>
                            <a:t>Directed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oMath>
                          </a14:m>
                          <a:r>
                            <a:rPr lang="en-US" sz="2000" b="1" dirty="0">
                              <a:solidFill>
                                <a:srgbClr val="C00000"/>
                              </a:solidFill>
                            </a:rPr>
                            <a:t>-Distance Preservers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4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  <m:sub>
                                        <m:r>
                                          <a:rPr lang="en-US" sz="2400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∪</m:t>
                                </m:r>
                                <m:sSub>
                                  <m:sSubPr>
                                    <m:ctrlPr>
                                      <a:rPr lang="en-US" sz="24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𝒅𝒊𝒓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b="1" dirty="0"/>
                        </a:p>
                        <a:p>
                          <a:pPr algn="ctr"/>
                          <a:r>
                            <a:rPr lang="en-US" sz="1400" b="0" dirty="0"/>
                            <a:t>(not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2,3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  <m:r>
                                              <a:rPr lang="en-US" sz="20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1/2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2/3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17299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-Reachability Preservers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≤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𝐸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≈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16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3/4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1/2</m:t>
                                        </m:r>
                                      </m:sup>
                                    </m:sSup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2−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</m:rad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(1)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1/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</m:rad>
                                      </m:sup>
                                    </m:sSup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1307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787BFEA-51A5-12C0-19FB-3E827CA72F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2157178"/>
                  </p:ext>
                </p:extLst>
              </p:nvPr>
            </p:nvGraphicFramePr>
            <p:xfrm>
              <a:off x="196645" y="1811047"/>
              <a:ext cx="11720052" cy="42054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17058">
                      <a:extLst>
                        <a:ext uri="{9D8B030D-6E8A-4147-A177-3AD203B41FA5}">
                          <a16:colId xmlns:a16="http://schemas.microsoft.com/office/drawing/2014/main" val="2449665247"/>
                        </a:ext>
                      </a:extLst>
                    </a:gridCol>
                    <a:gridCol w="1872142">
                      <a:extLst>
                        <a:ext uri="{9D8B030D-6E8A-4147-A177-3AD203B41FA5}">
                          <a16:colId xmlns:a16="http://schemas.microsoft.com/office/drawing/2014/main" val="1881343288"/>
                        </a:ext>
                      </a:extLst>
                    </a:gridCol>
                    <a:gridCol w="1421333">
                      <a:extLst>
                        <a:ext uri="{9D8B030D-6E8A-4147-A177-3AD203B41FA5}">
                          <a16:colId xmlns:a16="http://schemas.microsoft.com/office/drawing/2014/main" val="140213220"/>
                        </a:ext>
                      </a:extLst>
                    </a:gridCol>
                    <a:gridCol w="4672183">
                      <a:extLst>
                        <a:ext uri="{9D8B030D-6E8A-4147-A177-3AD203B41FA5}">
                          <a16:colId xmlns:a16="http://schemas.microsoft.com/office/drawing/2014/main" val="257129431"/>
                        </a:ext>
                      </a:extLst>
                    </a:gridCol>
                    <a:gridCol w="1237336">
                      <a:extLst>
                        <a:ext uri="{9D8B030D-6E8A-4147-A177-3AD203B41FA5}">
                          <a16:colId xmlns:a16="http://schemas.microsoft.com/office/drawing/2014/main" val="2576913106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Object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Upper Bound Forbidden Structure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Structurally Tight?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Implied Bounds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Extremal Bounds Tight?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8607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2" t="-133913" r="-366828" b="-38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853" t="-133913" r="-393485" b="-38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381" t="-133913" r="-27119" b="-38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91263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2" t="-358667" r="-366828" b="-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853" t="-358667" r="-393485" b="-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381" t="-358667" r="-27119" b="-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244703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2" t="-299130" r="-366828" b="-21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853" t="-299130" r="-393485" b="-21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381" t="-299130" r="-27119" b="-21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648480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2" t="-399130" r="-366828" b="-11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853" t="-399130" r="-393485" b="-11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381" t="-399130" r="-27119" b="-11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1729902"/>
                      </a:ext>
                    </a:extLst>
                  </a:tr>
                  <a:tr h="7306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42" t="-478333" r="-366828" b="-1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4853" t="-478333" r="-393485" b="-1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381" t="-478333" r="-27119" b="-1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1307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A596C246-0AF7-4907-A759-32F3ECED7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7" y="2814976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1D1B7A3-CB84-E646-8C04-2F15070F6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6" y="3418102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8C73629-3FBC-D370-AAAC-A2AF49C7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095" y="2814976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240722FC-CF5F-799F-AADE-CABE987B5DCF}"/>
              </a:ext>
            </a:extLst>
          </p:cNvPr>
          <p:cNvSpPr/>
          <p:nvPr/>
        </p:nvSpPr>
        <p:spPr>
          <a:xfrm>
            <a:off x="11091036" y="3399637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18589542-F376-B7EA-9A0E-0EDA6CDB420D}"/>
              </a:ext>
            </a:extLst>
          </p:cNvPr>
          <p:cNvSpPr/>
          <p:nvPr/>
        </p:nvSpPr>
        <p:spPr>
          <a:xfrm>
            <a:off x="11103325" y="5396538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9F2BD-201E-2596-C9C2-47DC6F762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6" y="5461325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0A9E97C-0EC2-2252-FE48-2AB2F4BF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6" y="4014321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DDF3059-FA3E-4889-F321-7ADE295A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6" y="4708380"/>
            <a:ext cx="390832" cy="3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6F47C8A9-DEF6-85BE-3E35-95F027865D85}"/>
              </a:ext>
            </a:extLst>
          </p:cNvPr>
          <p:cNvSpPr/>
          <p:nvPr/>
        </p:nvSpPr>
        <p:spPr>
          <a:xfrm>
            <a:off x="11091035" y="3985471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190DDD69-F623-0EF8-D25B-CA461ED8237D}"/>
              </a:ext>
            </a:extLst>
          </p:cNvPr>
          <p:cNvSpPr/>
          <p:nvPr/>
        </p:nvSpPr>
        <p:spPr>
          <a:xfrm>
            <a:off x="11091034" y="4691004"/>
            <a:ext cx="491613" cy="4817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66E4DF-5670-4A57-FFAD-A787C7AFA0DF}"/>
              </a:ext>
            </a:extLst>
          </p:cNvPr>
          <p:cNvSpPr txBox="1"/>
          <p:nvPr/>
        </p:nvSpPr>
        <p:spPr>
          <a:xfrm>
            <a:off x="283641" y="6220663"/>
            <a:ext cx="11802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Structural side is complete* for these objects!  We mostly need new ideas on the side of extremal bounds.</a:t>
            </a:r>
          </a:p>
        </p:txBody>
      </p:sp>
    </p:spTree>
    <p:extLst>
      <p:ext uri="{BB962C8B-B14F-4D97-AF65-F5344CB8AC3E}">
        <p14:creationId xmlns:p14="http://schemas.microsoft.com/office/powerpoint/2010/main" val="2407152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circle with a broken circle&#10;&#10;AI-generated content may be incorrect.">
            <a:extLst>
              <a:ext uri="{FF2B5EF4-FFF2-40B4-BE49-F238E27FC236}">
                <a16:creationId xmlns:a16="http://schemas.microsoft.com/office/drawing/2014/main" id="{078C3CD9-D0D1-E165-74D3-F17BEC7DDE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604" r="9091" b="26670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9FC0F-766F-91B5-5E05-A3F37A5A0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Part 1: Forbidden Cycles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00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CEF761-7F36-3EC2-FB3E-3ED8021E34FE}"/>
                  </a:ext>
                </a:extLst>
              </p:cNvPr>
              <p:cNvSpPr txBox="1"/>
              <p:nvPr/>
            </p:nvSpPr>
            <p:spPr>
              <a:xfrm>
                <a:off x="838200" y="5689749"/>
                <a:ext cx="10689336" cy="1015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/>
                  <a:t>Theorem:</a:t>
                </a:r>
                <a:r>
                  <a:rPr lang="en-US" sz="2400" b="1" dirty="0">
                    <a:solidFill>
                      <a:schemeClr val="accent3"/>
                    </a:solidFill>
                  </a:rPr>
                  <a:t>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(B. Hoppenworth Trabelsi 23)</a:t>
                </a:r>
              </a:p>
              <a:p>
                <a:pPr algn="ctr"/>
                <a:r>
                  <a:rPr lang="en-US" dirty="0"/>
                  <a:t>Every system avoiding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can</a:t>
                </a:r>
                <a:r>
                  <a:rPr lang="en-US" dirty="0"/>
                  <a:t> be realized as unique edge-disjoint shortest paths.  </a:t>
                </a:r>
                <a:r>
                  <a:rPr lang="en-US" b="1" i="1" dirty="0"/>
                  <a:t>Open</a:t>
                </a:r>
                <a:r>
                  <a:rPr lang="en-US" i="1" dirty="0"/>
                  <a:t>: could we also reduce upper bounds to this object?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CEF761-7F36-3EC2-FB3E-3ED8021E3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89749"/>
                <a:ext cx="10689336" cy="1015663"/>
              </a:xfrm>
              <a:prstGeom prst="rect">
                <a:avLst/>
              </a:prstGeom>
              <a:blipFill>
                <a:blip r:embed="rId2"/>
                <a:stretch>
                  <a:fillRect t="-4142" b="-82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1AE00C8B-25E5-B93B-568F-7D2631316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044" y="2436315"/>
            <a:ext cx="1693744" cy="21765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5A4AC6F-96F6-6DC3-AF3E-8B4B501E8D70}"/>
              </a:ext>
            </a:extLst>
          </p:cNvPr>
          <p:cNvSpPr txBox="1"/>
          <p:nvPr/>
        </p:nvSpPr>
        <p:spPr>
          <a:xfrm>
            <a:off x="4803788" y="3320647"/>
            <a:ext cx="3347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(Example) System where every path is the river of a 3-bridge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F51C94-E6A7-CA52-E23A-70C5800A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Tardos’ Ordered Matrix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368C0C-D29B-22D4-8AF0-B09976D23CD8}"/>
                  </a:ext>
                </a:extLst>
              </p:cNvPr>
              <p:cNvSpPr txBox="1"/>
              <p:nvPr/>
            </p:nvSpPr>
            <p:spPr>
              <a:xfrm>
                <a:off x="838200" y="1565887"/>
                <a:ext cx="970198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Gábor Tardos (2018) introduced and studied an extremal function about </a:t>
                </a:r>
                <a:r>
                  <a:rPr lang="en-US" i="1" dirty="0"/>
                  <a:t>ordered matrices</a:t>
                </a:r>
                <a:r>
                  <a:rPr lang="en-US" dirty="0"/>
                  <a:t> avoiding certain submatrices.  It’s equivalent to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𝑒𝑥</m:t>
                    </m:r>
                    <m:d>
                      <m:dPr>
                        <m:endChr m:val="|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is the set of all path systems in which </a:t>
                </a:r>
                <a:r>
                  <a:rPr lang="en-US" i="1" dirty="0"/>
                  <a:t>every</a:t>
                </a:r>
                <a:r>
                  <a:rPr lang="en-US" dirty="0"/>
                  <a:t> path is the river of some bridge.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368C0C-D29B-22D4-8AF0-B09976D23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65887"/>
                <a:ext cx="9701982" cy="1200329"/>
              </a:xfrm>
              <a:prstGeom prst="rect">
                <a:avLst/>
              </a:prstGeom>
              <a:blipFill>
                <a:blip r:embed="rId4"/>
                <a:stretch>
                  <a:fillRect l="-566" t="-2538" r="-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F58082-D51A-6E0F-6207-55D22AF80686}"/>
                  </a:ext>
                </a:extLst>
              </p:cNvPr>
              <p:cNvSpPr txBox="1"/>
              <p:nvPr/>
            </p:nvSpPr>
            <p:spPr>
              <a:xfrm>
                <a:off x="838200" y="4612854"/>
                <a:ext cx="10689336" cy="105131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Theorem: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(Tardos 18)</a:t>
                </a:r>
                <a:endParaRPr lang="en-US" sz="24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2/3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2/3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𝑒𝑥</m:t>
                      </m:r>
                      <m:d>
                        <m:dPr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)≤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H</m:t>
                              </m:r>
                            </m:e>
                          </m:d>
                        </m:e>
                      </m:d>
                      <m:r>
                        <a:rPr lang="en-US" b="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≤</m:t>
                      </m:r>
                      <m:r>
                        <a:rPr lang="en-US" b="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𝑂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sup>
                              </m:s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sup>
                              </m:sSup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</m:d>
                        </m:e>
                      </m:func>
                      <m:r>
                        <a:rPr lang="en-US" b="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Conjectured that the lower bound is tight.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F58082-D51A-6E0F-6207-55D22AF80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612854"/>
                <a:ext cx="10689336" cy="1051313"/>
              </a:xfrm>
              <a:prstGeom prst="rect">
                <a:avLst/>
              </a:prstGeom>
              <a:blipFill>
                <a:blip r:embed="rId5"/>
                <a:stretch>
                  <a:fillRect t="-4023" b="-80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751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706A9-4E56-F4D8-0A34-D3FFAF4F1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uses of forbidden patterns in Path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61092-CF3A-C341-69F6-3170A637E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29" y="1144536"/>
            <a:ext cx="10515600" cy="56200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Shortcut Sets</a:t>
            </a:r>
          </a:p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goal is to add a small budget of extra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edges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 graph, to reduce its diameter (largest shortest path distance among reachable pairs).</a:t>
            </a:r>
          </a:p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Upper and lower bounds have recently been reduced to related forbidden patterns in path systems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(B. Hoppenworth 23, </a:t>
            </a:r>
            <a:r>
              <a:rPr lang="en-US" sz="19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Vassilevska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Williams Xu </a:t>
            </a:r>
            <a:r>
              <a:rPr lang="en-US" sz="19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25, Bals et al 25) 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6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Directed Flow-Cut Gap</a:t>
            </a:r>
          </a:p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Min-Cut/Max Flow are equal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single demand pair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but generally different when there are multiple demand pairs.</a:t>
            </a:r>
          </a:p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maximum possible gap between these for directed graphs is a significant open problem, which can also be approached using forbidden subsystems in path systems 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9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Chuzhoy</a:t>
            </a:r>
            <a:r>
              <a:rPr lang="en-US" sz="1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Khanna 07, B. Samborska 26?)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ack lines with red dots and black dots&#10;&#10;AI-generated content may be incorrect.">
            <a:extLst>
              <a:ext uri="{FF2B5EF4-FFF2-40B4-BE49-F238E27FC236}">
                <a16:creationId xmlns:a16="http://schemas.microsoft.com/office/drawing/2014/main" id="{88673596-D2D3-840F-5B4A-A7591BFF6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418" y="2821356"/>
            <a:ext cx="3967603" cy="1451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8625E-B0EE-9154-E382-3CB6DE2FA357}"/>
              </a:ext>
            </a:extLst>
          </p:cNvPr>
          <p:cNvSpPr txBox="1"/>
          <p:nvPr/>
        </p:nvSpPr>
        <p:spPr>
          <a:xfrm>
            <a:off x="7688053" y="3362402"/>
            <a:ext cx="366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red edges reduce diameter to 5</a:t>
            </a:r>
          </a:p>
        </p:txBody>
      </p:sp>
    </p:spTree>
    <p:extLst>
      <p:ext uri="{BB962C8B-B14F-4D97-AF65-F5344CB8AC3E}">
        <p14:creationId xmlns:p14="http://schemas.microsoft.com/office/powerpoint/2010/main" val="71617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203AA-CB47-9B56-F62F-35E2C684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Incompressibility Theorems</a:t>
            </a:r>
            <a:endParaRPr lang="en-US" sz="5400"/>
          </a:p>
        </p:txBody>
      </p:sp>
      <p:pic>
        <p:nvPicPr>
          <p:cNvPr id="6" name="Content Placeholder 5" descr="A blue circle with black arrows&#10;&#10;AI-generated content may be incorrect.">
            <a:extLst>
              <a:ext uri="{FF2B5EF4-FFF2-40B4-BE49-F238E27FC236}">
                <a16:creationId xmlns:a16="http://schemas.microsoft.com/office/drawing/2014/main" id="{0B188E1C-279F-B2AC-FA45-3BC655A7B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21" r="357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63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CFDE7-7762-3F78-C5D3-E17D68771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Incompressibility Theorems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613C4-BA17-CCB2-C9C9-F318AADE5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of the graph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sparsifiers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discussed here have an associated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incompressibility theorem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incompressibility theorem is a result that says something like: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 a data structure that “does the same task” as the graph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sparsifier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Theorem: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no general way to construct a data structure that is much smaller-space than the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sparsifier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would be.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(Example) Distance Oracles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7500" y="1547533"/>
                <a:ext cx="11557000" cy="953914"/>
              </a:xfr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Input: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stretch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endParaRPr lang="en-US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Output: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Data structure that,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query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reports a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approximate</a:t>
                </a:r>
                <a:r>
                  <a:rPr lang="en-US" sz="24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shortest path. </a:t>
                </a:r>
                <a:endParaRPr lang="en-US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500" y="1547533"/>
                <a:ext cx="11557000" cy="953914"/>
              </a:xfrm>
              <a:blipFill>
                <a:blip r:embed="rId2"/>
                <a:stretch>
                  <a:fillRect l="-738" t="-8228" r="-369" b="-63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What is a machine or to machine? Definition and examples">
            <a:extLst>
              <a:ext uri="{FF2B5EF4-FFF2-40B4-BE49-F238E27FC236}">
                <a16:creationId xmlns:a16="http://schemas.microsoft.com/office/drawing/2014/main" id="{B19DE2D4-BAAD-07A0-988E-C98C351AA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031" y="4304049"/>
            <a:ext cx="2162714" cy="144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alifornia Road Map - CA Road Map - California Highway Map">
            <a:extLst>
              <a:ext uri="{FF2B5EF4-FFF2-40B4-BE49-F238E27FC236}">
                <a16:creationId xmlns:a16="http://schemas.microsoft.com/office/drawing/2014/main" id="{9FF8EE8B-F179-304B-9AB4-7AF207A8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3" y="3429000"/>
            <a:ext cx="2659737" cy="265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3D3309-32B8-3C68-C430-635939CE31EC}"/>
              </a:ext>
            </a:extLst>
          </p:cNvPr>
          <p:cNvSpPr txBox="1"/>
          <p:nvPr/>
        </p:nvSpPr>
        <p:spPr>
          <a:xfrm>
            <a:off x="617442" y="6258489"/>
            <a:ext cx="275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Input graph + stretch factor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1D942C-AFCA-610C-63DC-A169E0A588DF}"/>
              </a:ext>
            </a:extLst>
          </p:cNvPr>
          <p:cNvCxnSpPr>
            <a:cxnSpLocks/>
          </p:cNvCxnSpPr>
          <p:nvPr/>
        </p:nvCxnSpPr>
        <p:spPr>
          <a:xfrm>
            <a:off x="2686460" y="4734968"/>
            <a:ext cx="18002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036B448-95AA-2CC1-95A9-B912F764A5EA}"/>
              </a:ext>
            </a:extLst>
          </p:cNvPr>
          <p:cNvSpPr txBox="1"/>
          <p:nvPr/>
        </p:nvSpPr>
        <p:spPr>
          <a:xfrm>
            <a:off x="4486685" y="6258489"/>
            <a:ext cx="267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Small-space data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715A75-167D-8AEA-3684-8DF321E97A3D}"/>
              </a:ext>
            </a:extLst>
          </p:cNvPr>
          <p:cNvSpPr txBox="1"/>
          <p:nvPr/>
        </p:nvSpPr>
        <p:spPr>
          <a:xfrm>
            <a:off x="2807435" y="4239761"/>
            <a:ext cx="149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Preprocessing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2777C5-434C-CA43-654D-C7E3D722898B}"/>
              </a:ext>
            </a:extLst>
          </p:cNvPr>
          <p:cNvCxnSpPr>
            <a:cxnSpLocks/>
          </p:cNvCxnSpPr>
          <p:nvPr/>
        </p:nvCxnSpPr>
        <p:spPr>
          <a:xfrm flipV="1">
            <a:off x="7079810" y="3800425"/>
            <a:ext cx="2136618" cy="10293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62B67E8-56BC-2626-8DD6-EA269D39E365}"/>
              </a:ext>
            </a:extLst>
          </p:cNvPr>
          <p:cNvSpPr txBox="1"/>
          <p:nvPr/>
        </p:nvSpPr>
        <p:spPr>
          <a:xfrm rot="20089912">
            <a:off x="7161900" y="4030189"/>
            <a:ext cx="1710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(Stanford, Berkeley)?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8A8D6D-500C-7258-F99E-57D0440C9F8F}"/>
              </a:ext>
            </a:extLst>
          </p:cNvPr>
          <p:cNvCxnSpPr>
            <a:cxnSpLocks/>
          </p:cNvCxnSpPr>
          <p:nvPr/>
        </p:nvCxnSpPr>
        <p:spPr>
          <a:xfrm>
            <a:off x="7077336" y="5069414"/>
            <a:ext cx="2139092" cy="6532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B2E8193-4635-AB48-AC08-5257021CBB67}"/>
              </a:ext>
            </a:extLst>
          </p:cNvPr>
          <p:cNvSpPr txBox="1"/>
          <p:nvPr/>
        </p:nvSpPr>
        <p:spPr>
          <a:xfrm rot="1028973">
            <a:off x="7287643" y="5076814"/>
            <a:ext cx="1829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(UCLA, UC San Diego)?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E6F631-A87A-4476-13A2-CC50EF745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384" y="2834430"/>
            <a:ext cx="1678917" cy="1558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D35ED9-4E43-7301-CEEC-60C18D1D3C68}"/>
                  </a:ext>
                </a:extLst>
              </p:cNvPr>
              <p:cNvSpPr txBox="1"/>
              <p:nvPr/>
            </p:nvSpPr>
            <p:spPr>
              <a:xfrm>
                <a:off x="10027233" y="4517777"/>
                <a:ext cx="1051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⋅3</m:t>
                    </m:r>
                  </m:oMath>
                </a14:m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approx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D35ED9-4E43-7301-CEEC-60C18D1D3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233" y="4517777"/>
                <a:ext cx="1051250" cy="338554"/>
              </a:xfrm>
              <a:prstGeom prst="rect">
                <a:avLst/>
              </a:prstGeom>
              <a:blipFill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10108B5A-0E04-2ABA-61CA-8AE824E70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4308" y="4968841"/>
            <a:ext cx="2028631" cy="1507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13600" y="3005570"/>
                <a:ext cx="1084015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Stretch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⋅3</m:t>
                    </m:r>
                  </m:oMath>
                </a14:m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600" y="3005570"/>
                <a:ext cx="1084015" cy="338554"/>
              </a:xfrm>
              <a:prstGeom prst="rect">
                <a:avLst/>
              </a:prstGeom>
              <a:blipFill>
                <a:blip r:embed="rId8"/>
                <a:stretch>
                  <a:fillRect l="-2222" t="-3448" b="-189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11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6" grpId="0"/>
      <p:bldP spid="22" grpId="0"/>
      <p:bldP spid="15" grpId="0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89B53F-BFDD-54D9-E060-D4D46F8A5B8A}"/>
                  </a:ext>
                </a:extLst>
              </p:cNvPr>
              <p:cNvSpPr txBox="1"/>
              <p:nvPr/>
            </p:nvSpPr>
            <p:spPr>
              <a:xfrm>
                <a:off x="1292570" y="1682417"/>
                <a:ext cx="9606860" cy="15696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Incompressibility Theorem</a:t>
                </a:r>
                <a:r>
                  <a:rPr lang="en-US" sz="2400" dirty="0"/>
                  <a:t>: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[Matousek ‘97, Thorup-Zwick ’06, …]</a:t>
                </a:r>
              </a:p>
              <a:p>
                <a:pPr algn="ctr"/>
                <a:r>
                  <a:rPr lang="en-US" dirty="0"/>
                  <a:t>One way to construct a stretch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distance oracle for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is to construct a sparse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-spanner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, and then answer a query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by returning a shortest path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.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b="1" dirty="0"/>
                  <a:t>This strategy is near-optimal in terms of space.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89B53F-BFDD-54D9-E060-D4D46F8A5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570" y="1682417"/>
                <a:ext cx="9606860" cy="1569660"/>
              </a:xfrm>
              <a:prstGeom prst="rect">
                <a:avLst/>
              </a:prstGeom>
              <a:blipFill>
                <a:blip r:embed="rId2"/>
                <a:stretch>
                  <a:fillRect t="-2703" b="-54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AB7CE825-88B2-D47A-22C5-94866062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Incompressibility Theorems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17727-2D05-58D2-B54B-8128C8BAEE44}"/>
              </a:ext>
            </a:extLst>
          </p:cNvPr>
          <p:cNvSpPr txBox="1"/>
          <p:nvPr/>
        </p:nvSpPr>
        <p:spPr>
          <a:xfrm>
            <a:off x="1463321" y="6205727"/>
            <a:ext cx="926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 the </a:t>
            </a:r>
            <a:r>
              <a:rPr lang="en-US" sz="1800" i="0" dirty="0" err="1">
                <a:solidFill>
                  <a:srgbClr val="001D35"/>
                </a:solidFill>
                <a:effectLst/>
                <a:highlight>
                  <a:srgbClr val="FFFFFF"/>
                </a:highlight>
              </a:rPr>
              <a:t>Turán</a:t>
            </a:r>
            <a:r>
              <a:rPr lang="en-US" dirty="0"/>
              <a:t> method also controls the size usage of approximate, low-space data structures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E91D0-31FE-C83C-ECF6-5FF1979CF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028" y="3751186"/>
            <a:ext cx="1404256" cy="13253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8CB4D-A216-058B-1EC9-D29CE43A4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614" y="3783803"/>
            <a:ext cx="1324658" cy="126013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7FDFBF-7F77-82B6-7860-94E5501CD60E}"/>
              </a:ext>
            </a:extLst>
          </p:cNvPr>
          <p:cNvCxnSpPr>
            <a:stCxn id="12" idx="3"/>
            <a:endCxn id="11" idx="1"/>
          </p:cNvCxnSpPr>
          <p:nvPr/>
        </p:nvCxnSpPr>
        <p:spPr>
          <a:xfrm>
            <a:off x="4462272" y="4413869"/>
            <a:ext cx="192775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ED2E7-BDE3-4CB9-C948-1F07A8494C4B}"/>
                  </a:ext>
                </a:extLst>
              </p:cNvPr>
              <p:cNvSpPr txBox="1"/>
              <p:nvPr/>
            </p:nvSpPr>
            <p:spPr>
              <a:xfrm>
                <a:off x="3042331" y="5005943"/>
                <a:ext cx="15152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Input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ED2E7-BDE3-4CB9-C948-1F07A8494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331" y="5005943"/>
                <a:ext cx="1515223" cy="369332"/>
              </a:xfrm>
              <a:prstGeom prst="rect">
                <a:avLst/>
              </a:prstGeom>
              <a:blipFill>
                <a:blip r:embed="rId5"/>
                <a:stretch>
                  <a:fillRect l="-3213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C27C62-756B-CF7A-D707-61996DC57B3B}"/>
                  </a:ext>
                </a:extLst>
              </p:cNvPr>
              <p:cNvSpPr txBox="1"/>
              <p:nvPr/>
            </p:nvSpPr>
            <p:spPr>
              <a:xfrm>
                <a:off x="6471473" y="5043935"/>
                <a:ext cx="124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Spanner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C27C62-756B-CF7A-D707-61996DC57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473" y="5043935"/>
                <a:ext cx="1241365" cy="369332"/>
              </a:xfrm>
              <a:prstGeom prst="rect">
                <a:avLst/>
              </a:prstGeom>
              <a:blipFill>
                <a:blip r:embed="rId6"/>
                <a:stretch>
                  <a:fillRect l="-4433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128E9B5C-6210-54DE-BF87-B5D0EC182D74}"/>
              </a:ext>
            </a:extLst>
          </p:cNvPr>
          <p:cNvSpPr/>
          <p:nvPr/>
        </p:nvSpPr>
        <p:spPr>
          <a:xfrm>
            <a:off x="6925007" y="4008156"/>
            <a:ext cx="167148" cy="1769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C8B258-31C1-AA8E-7F6F-7D66B6604263}"/>
              </a:ext>
            </a:extLst>
          </p:cNvPr>
          <p:cNvSpPr/>
          <p:nvPr/>
        </p:nvSpPr>
        <p:spPr>
          <a:xfrm>
            <a:off x="7323213" y="4678251"/>
            <a:ext cx="167148" cy="1769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BCF57-A583-1A76-3FDF-899CCCA6BF6F}"/>
                  </a:ext>
                </a:extLst>
              </p:cNvPr>
              <p:cNvSpPr txBox="1"/>
              <p:nvPr/>
            </p:nvSpPr>
            <p:spPr>
              <a:xfrm>
                <a:off x="7794284" y="4198133"/>
                <a:ext cx="1356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Query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BCF57-A583-1A76-3FDF-899CCCA6B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284" y="4198133"/>
                <a:ext cx="1356718" cy="369332"/>
              </a:xfrm>
              <a:prstGeom prst="rect">
                <a:avLst/>
              </a:prstGeom>
              <a:blipFill>
                <a:blip r:embed="rId7"/>
                <a:stretch>
                  <a:fillRect l="-4054" t="-8333" r="-901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5808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4DE92-F0A8-4D8A-6F58-DA56951A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49" y="5271422"/>
            <a:ext cx="5405284" cy="1325563"/>
          </a:xfrm>
        </p:spPr>
        <p:txBody>
          <a:bodyPr/>
          <a:lstStyle/>
          <a:p>
            <a:pPr algn="ctr"/>
            <a:r>
              <a:rPr lang="en-US" dirty="0"/>
              <a:t>To be continued after the break</a:t>
            </a:r>
          </a:p>
        </p:txBody>
      </p:sp>
      <p:pic>
        <p:nvPicPr>
          <p:cNvPr id="4" name="Picture 3" descr="A collage of two people&#10;&#10;AI-generated content may be incorrect.">
            <a:extLst>
              <a:ext uri="{FF2B5EF4-FFF2-40B4-BE49-F238E27FC236}">
                <a16:creationId xmlns:a16="http://schemas.microsoft.com/office/drawing/2014/main" id="{956B3622-5844-F16B-BFBF-81EFBC7F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848" y="902938"/>
            <a:ext cx="5309418" cy="53269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0C4354-1273-FAA3-B6C7-D14061B305A6}"/>
              </a:ext>
            </a:extLst>
          </p:cNvPr>
          <p:cNvSpPr txBox="1">
            <a:spLocks/>
          </p:cNvSpPr>
          <p:nvPr/>
        </p:nvSpPr>
        <p:spPr>
          <a:xfrm>
            <a:off x="395749" y="240156"/>
            <a:ext cx="54052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8817D1-99B6-50C4-B01B-50D69D5A4548}"/>
              </a:ext>
            </a:extLst>
          </p:cNvPr>
          <p:cNvSpPr txBox="1"/>
          <p:nvPr/>
        </p:nvSpPr>
        <p:spPr>
          <a:xfrm>
            <a:off x="395749" y="1565719"/>
            <a:ext cx="53094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common way to construct graph metric </a:t>
            </a:r>
            <a:r>
              <a:rPr lang="en-US" sz="2000" dirty="0" err="1"/>
              <a:t>sparsifiers</a:t>
            </a:r>
            <a:r>
              <a:rPr lang="en-US" sz="2000" dirty="0"/>
              <a:t> 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 a simple greedy algorithm that is easy to prove correct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Observe some forbidden pattern(s) in the resulting graph, or incidence graph, or path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 extremal combinatorics to bound the maximum possible size of a system with forbidden patterns.</a:t>
            </a:r>
          </a:p>
        </p:txBody>
      </p:sp>
    </p:spTree>
    <p:extLst>
      <p:ext uri="{BB962C8B-B14F-4D97-AF65-F5344CB8AC3E}">
        <p14:creationId xmlns:p14="http://schemas.microsoft.com/office/powerpoint/2010/main" val="171209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4BB11-569A-38D6-3EE6-7AAB675B5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6F49E21-7A48-9AE7-C03D-0634DA124A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366" y="5288870"/>
                <a:ext cx="11543168" cy="9679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Theorem: 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(folklore)</a:t>
                </a:r>
                <a:endParaRPr 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every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node graph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node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there is an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𝒔</m:t>
                        </m:r>
                      </m:e>
                    </m:d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𝑽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distance preserver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𝑬</m:t>
                        </m:r>
                        <m:d>
                          <m:dPr>
                            <m:ctrlP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𝑯</m:t>
                            </m:r>
                          </m:e>
                        </m:d>
                      </m:e>
                    </m:d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𝒏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edges.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6F49E21-7A48-9AE7-C03D-0634DA124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66" y="5288870"/>
                <a:ext cx="11543168" cy="967955"/>
              </a:xfrm>
              <a:prstGeom prst="rect">
                <a:avLst/>
              </a:prstGeom>
              <a:blipFill>
                <a:blip r:embed="rId2"/>
                <a:stretch>
                  <a:fillRect t="-812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6F49E21-7A48-9AE7-C03D-0634DA124A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96940" y="482913"/>
                <a:ext cx="8956428" cy="11035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𝒔</m:t>
                        </m:r>
                      </m:e>
                    </m:d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𝑽</m:t>
                    </m:r>
                  </m:oMath>
                </a14:m>
                <a:r>
                  <a:rPr 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distance preserver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a node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a subgraph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for 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𝑑𝑖𝑠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𝑑𝑖𝑠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𝐻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6F49E21-7A48-9AE7-C03D-0634DA124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940" y="482913"/>
                <a:ext cx="8956428" cy="1103555"/>
              </a:xfrm>
              <a:prstGeom prst="rect">
                <a:avLst/>
              </a:prstGeom>
              <a:blipFill>
                <a:blip r:embed="rId3"/>
                <a:stretch>
                  <a:fillRect l="-272" t="-7735" r="-1089" b="-104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FC286381-461E-F5E8-D421-21777F418125}"/>
              </a:ext>
            </a:extLst>
          </p:cNvPr>
          <p:cNvGrpSpPr/>
          <p:nvPr/>
        </p:nvGrpSpPr>
        <p:grpSpPr>
          <a:xfrm>
            <a:off x="3732429" y="2359471"/>
            <a:ext cx="1584167" cy="1840356"/>
            <a:chOff x="2893911" y="2970593"/>
            <a:chExt cx="2521009" cy="329936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347CEDF-4468-C66F-540B-18469FAB70F1}"/>
                </a:ext>
              </a:extLst>
            </p:cNvPr>
            <p:cNvSpPr/>
            <p:nvPr/>
          </p:nvSpPr>
          <p:spPr>
            <a:xfrm>
              <a:off x="2893911" y="4340032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E0A2EC1-C5AF-1BFF-AD81-526394A6B255}"/>
                </a:ext>
              </a:extLst>
            </p:cNvPr>
            <p:cNvSpPr/>
            <p:nvPr/>
          </p:nvSpPr>
          <p:spPr>
            <a:xfrm>
              <a:off x="3880989" y="3689549"/>
              <a:ext cx="327550" cy="3471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1B30AAA-EB1B-6981-CC39-F558EDEF0F6A}"/>
                </a:ext>
              </a:extLst>
            </p:cNvPr>
            <p:cNvSpPr/>
            <p:nvPr/>
          </p:nvSpPr>
          <p:spPr>
            <a:xfrm>
              <a:off x="3984924" y="4932542"/>
              <a:ext cx="196554" cy="20510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20E61AC-0A77-6F55-76A0-6F3199B33E92}"/>
                </a:ext>
              </a:extLst>
            </p:cNvPr>
            <p:cNvSpPr/>
            <p:nvPr/>
          </p:nvSpPr>
          <p:spPr>
            <a:xfrm>
              <a:off x="5068815" y="4340032"/>
              <a:ext cx="196554" cy="205100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4378AAD-FE30-D144-4C1E-8D7E9966EEF6}"/>
                </a:ext>
              </a:extLst>
            </p:cNvPr>
            <p:cNvSpPr/>
            <p:nvPr/>
          </p:nvSpPr>
          <p:spPr>
            <a:xfrm>
              <a:off x="5218366" y="5364103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20DEB6-63C4-A821-CFF8-61BF8EC9D6A7}"/>
                </a:ext>
              </a:extLst>
            </p:cNvPr>
            <p:cNvSpPr/>
            <p:nvPr/>
          </p:nvSpPr>
          <p:spPr>
            <a:xfrm>
              <a:off x="3090465" y="5656084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23A5F1-7B4F-E30B-4990-C90B7086253A}"/>
                </a:ext>
              </a:extLst>
            </p:cNvPr>
            <p:cNvSpPr/>
            <p:nvPr/>
          </p:nvSpPr>
          <p:spPr>
            <a:xfrm>
              <a:off x="4208540" y="6064857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E5AB85A-C460-9300-20CB-48D06111E226}"/>
                </a:ext>
              </a:extLst>
            </p:cNvPr>
            <p:cNvCxnSpPr>
              <a:cxnSpLocks/>
              <a:stCxn id="3" idx="6"/>
              <a:endCxn id="4" idx="3"/>
            </p:cNvCxnSpPr>
            <p:nvPr/>
          </p:nvCxnSpPr>
          <p:spPr>
            <a:xfrm flipV="1">
              <a:off x="3090465" y="3985827"/>
              <a:ext cx="838492" cy="4567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F6D80-F0C1-7B51-ED6E-72D899A05D3E}"/>
                </a:ext>
              </a:extLst>
            </p:cNvPr>
            <p:cNvCxnSpPr>
              <a:cxnSpLocks/>
              <a:stCxn id="3" idx="4"/>
              <a:endCxn id="15" idx="0"/>
            </p:cNvCxnSpPr>
            <p:nvPr/>
          </p:nvCxnSpPr>
          <p:spPr>
            <a:xfrm>
              <a:off x="2992188" y="4545132"/>
              <a:ext cx="196554" cy="11109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A8A5A2-F61C-736B-5737-2E32FE0C5751}"/>
                </a:ext>
              </a:extLst>
            </p:cNvPr>
            <p:cNvCxnSpPr>
              <a:cxnSpLocks/>
              <a:stCxn id="15" idx="6"/>
              <a:endCxn id="16" idx="2"/>
            </p:cNvCxnSpPr>
            <p:nvPr/>
          </p:nvCxnSpPr>
          <p:spPr>
            <a:xfrm>
              <a:off x="3287019" y="5758634"/>
              <a:ext cx="921521" cy="4087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E8CBCAF-6A04-553C-8B27-BB72E18C6540}"/>
                </a:ext>
              </a:extLst>
            </p:cNvPr>
            <p:cNvCxnSpPr>
              <a:cxnSpLocks/>
              <a:stCxn id="16" idx="7"/>
              <a:endCxn id="14" idx="3"/>
            </p:cNvCxnSpPr>
            <p:nvPr/>
          </p:nvCxnSpPr>
          <p:spPr>
            <a:xfrm flipV="1">
              <a:off x="4376309" y="5539167"/>
              <a:ext cx="870842" cy="5557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4305CC7-63FB-CAF9-6589-A0A47AE8024F}"/>
                </a:ext>
              </a:extLst>
            </p:cNvPr>
            <p:cNvCxnSpPr>
              <a:cxnSpLocks/>
              <a:stCxn id="10" idx="4"/>
              <a:endCxn id="14" idx="0"/>
            </p:cNvCxnSpPr>
            <p:nvPr/>
          </p:nvCxnSpPr>
          <p:spPr>
            <a:xfrm>
              <a:off x="5167092" y="4545132"/>
              <a:ext cx="149551" cy="8189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D825A79-52A6-1A8D-469A-774DC424F24B}"/>
                </a:ext>
              </a:extLst>
            </p:cNvPr>
            <p:cNvCxnSpPr>
              <a:cxnSpLocks/>
              <a:stCxn id="4" idx="6"/>
              <a:endCxn id="10" idx="2"/>
            </p:cNvCxnSpPr>
            <p:nvPr/>
          </p:nvCxnSpPr>
          <p:spPr>
            <a:xfrm>
              <a:off x="4208540" y="3863105"/>
              <a:ext cx="860276" cy="5794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AC8EE80-8149-AC02-718C-E93A2E32E602}"/>
                </a:ext>
              </a:extLst>
            </p:cNvPr>
            <p:cNvCxnSpPr>
              <a:cxnSpLocks/>
              <a:stCxn id="4" idx="4"/>
              <a:endCxn id="6" idx="0"/>
            </p:cNvCxnSpPr>
            <p:nvPr/>
          </p:nvCxnSpPr>
          <p:spPr>
            <a:xfrm>
              <a:off x="4044765" y="4036661"/>
              <a:ext cx="38436" cy="8958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FECFBB7-2853-D9B0-1DC2-E09C1781CD68}"/>
                </a:ext>
              </a:extLst>
            </p:cNvPr>
            <p:cNvCxnSpPr>
              <a:cxnSpLocks/>
              <a:stCxn id="16" idx="1"/>
              <a:endCxn id="6" idx="4"/>
            </p:cNvCxnSpPr>
            <p:nvPr/>
          </p:nvCxnSpPr>
          <p:spPr>
            <a:xfrm flipH="1" flipV="1">
              <a:off x="4083201" y="5137642"/>
              <a:ext cx="154124" cy="957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2E7225E-2A4D-ABA9-BCD8-1170309469D0}"/>
                </a:ext>
              </a:extLst>
            </p:cNvPr>
            <p:cNvCxnSpPr>
              <a:cxnSpLocks/>
              <a:stCxn id="14" idx="2"/>
              <a:endCxn id="6" idx="6"/>
            </p:cNvCxnSpPr>
            <p:nvPr/>
          </p:nvCxnSpPr>
          <p:spPr>
            <a:xfrm flipH="1" flipV="1">
              <a:off x="4181478" y="5035092"/>
              <a:ext cx="1036888" cy="4315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0D11A7-D162-E3CA-D58B-CEE239B94E51}"/>
                </a:ext>
              </a:extLst>
            </p:cNvPr>
            <p:cNvSpPr txBox="1"/>
            <p:nvPr/>
          </p:nvSpPr>
          <p:spPr>
            <a:xfrm>
              <a:off x="3779931" y="2970593"/>
              <a:ext cx="2840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5C8D547-A465-88B4-1B9A-96F528041305}"/>
              </a:ext>
            </a:extLst>
          </p:cNvPr>
          <p:cNvGrpSpPr/>
          <p:nvPr/>
        </p:nvGrpSpPr>
        <p:grpSpPr>
          <a:xfrm>
            <a:off x="6894229" y="2251232"/>
            <a:ext cx="1623526" cy="1993615"/>
            <a:chOff x="7013059" y="1814355"/>
            <a:chExt cx="1329505" cy="161464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2F53DA0-2488-203D-761B-E77A6BC227A2}"/>
                </a:ext>
              </a:extLst>
            </p:cNvPr>
            <p:cNvSpPr/>
            <p:nvPr/>
          </p:nvSpPr>
          <p:spPr>
            <a:xfrm>
              <a:off x="7013059" y="2475504"/>
              <a:ext cx="103657" cy="1013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54D5388-AEB0-0015-3ADF-DD0E3E9C67B4}"/>
                </a:ext>
              </a:extLst>
            </p:cNvPr>
            <p:cNvSpPr/>
            <p:nvPr/>
          </p:nvSpPr>
          <p:spPr>
            <a:xfrm>
              <a:off x="7527799" y="2150793"/>
              <a:ext cx="178558" cy="17482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8F4F4F7-38F3-AC71-50CB-D86B6A13D581}"/>
                </a:ext>
              </a:extLst>
            </p:cNvPr>
            <p:cNvSpPr/>
            <p:nvPr/>
          </p:nvSpPr>
          <p:spPr>
            <a:xfrm>
              <a:off x="7588427" y="2768239"/>
              <a:ext cx="103657" cy="101331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149FFB0-1392-0330-3C42-B48A964216FE}"/>
                </a:ext>
              </a:extLst>
            </p:cNvPr>
            <p:cNvSpPr/>
            <p:nvPr/>
          </p:nvSpPr>
          <p:spPr>
            <a:xfrm>
              <a:off x="8160039" y="2475504"/>
              <a:ext cx="103657" cy="101331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95EC19B-6064-7727-D01F-DB8FE17CD7E3}"/>
                </a:ext>
              </a:extLst>
            </p:cNvPr>
            <p:cNvSpPr/>
            <p:nvPr/>
          </p:nvSpPr>
          <p:spPr>
            <a:xfrm>
              <a:off x="8238907" y="2981455"/>
              <a:ext cx="103657" cy="1013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BAB05F3-6B23-9709-AF67-E02ADAE12B5F}"/>
                </a:ext>
              </a:extLst>
            </p:cNvPr>
            <p:cNvSpPr/>
            <p:nvPr/>
          </p:nvSpPr>
          <p:spPr>
            <a:xfrm>
              <a:off x="7116715" y="3125711"/>
              <a:ext cx="103657" cy="1013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5459FC-A9F2-2026-028A-E00F5317E690}"/>
                </a:ext>
              </a:extLst>
            </p:cNvPr>
            <p:cNvSpPr/>
            <p:nvPr/>
          </p:nvSpPr>
          <p:spPr>
            <a:xfrm>
              <a:off x="7706355" y="3327669"/>
              <a:ext cx="103657" cy="10133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1ECFCB8-7DCF-2D4A-41A4-7708F7C2D386}"/>
                </a:ext>
              </a:extLst>
            </p:cNvPr>
            <p:cNvCxnSpPr>
              <a:cxnSpLocks/>
              <a:stCxn id="27" idx="6"/>
              <a:endCxn id="28" idx="3"/>
            </p:cNvCxnSpPr>
            <p:nvPr/>
          </p:nvCxnSpPr>
          <p:spPr>
            <a:xfrm flipV="1">
              <a:off x="7116715" y="2300017"/>
              <a:ext cx="437232" cy="22615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A465211-5612-8D87-0582-74020791F810}"/>
                </a:ext>
              </a:extLst>
            </p:cNvPr>
            <p:cNvCxnSpPr>
              <a:cxnSpLocks/>
              <a:stCxn id="27" idx="4"/>
              <a:endCxn id="32" idx="0"/>
            </p:cNvCxnSpPr>
            <p:nvPr/>
          </p:nvCxnSpPr>
          <p:spPr>
            <a:xfrm>
              <a:off x="7064885" y="2576836"/>
              <a:ext cx="103657" cy="54887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226BCA6-C79D-7B86-F7F5-EBD82FA73514}"/>
                </a:ext>
              </a:extLst>
            </p:cNvPr>
            <p:cNvCxnSpPr>
              <a:cxnSpLocks/>
              <a:stCxn id="32" idx="6"/>
              <a:endCxn id="33" idx="2"/>
            </p:cNvCxnSpPr>
            <p:nvPr/>
          </p:nvCxnSpPr>
          <p:spPr>
            <a:xfrm>
              <a:off x="7220364" y="3176373"/>
              <a:ext cx="485982" cy="20195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14B3492-64DD-3ECE-E3EF-888B12E40EC5}"/>
                </a:ext>
              </a:extLst>
            </p:cNvPr>
            <p:cNvCxnSpPr>
              <a:cxnSpLocks/>
              <a:stCxn id="33" idx="7"/>
              <a:endCxn id="31" idx="3"/>
            </p:cNvCxnSpPr>
            <p:nvPr/>
          </p:nvCxnSpPr>
          <p:spPr>
            <a:xfrm flipV="1">
              <a:off x="7794823" y="3067943"/>
              <a:ext cx="459256" cy="274561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4045FD6-B74B-105C-B06C-CAEE92F983F3}"/>
                </a:ext>
              </a:extLst>
            </p:cNvPr>
            <p:cNvCxnSpPr>
              <a:cxnSpLocks/>
              <a:stCxn id="30" idx="4"/>
              <a:endCxn id="31" idx="0"/>
            </p:cNvCxnSpPr>
            <p:nvPr/>
          </p:nvCxnSpPr>
          <p:spPr>
            <a:xfrm>
              <a:off x="8211858" y="2576833"/>
              <a:ext cx="78869" cy="4046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14C279F-BAB1-4385-5324-4D85B3F6628A}"/>
                </a:ext>
              </a:extLst>
            </p:cNvPr>
            <p:cNvCxnSpPr>
              <a:cxnSpLocks/>
              <a:stCxn id="28" idx="6"/>
              <a:endCxn id="30" idx="2"/>
            </p:cNvCxnSpPr>
            <p:nvPr/>
          </p:nvCxnSpPr>
          <p:spPr>
            <a:xfrm>
              <a:off x="7706355" y="2238207"/>
              <a:ext cx="453682" cy="28796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24A1701-56E5-06D8-9364-D479D97A47FD}"/>
                </a:ext>
              </a:extLst>
            </p:cNvPr>
            <p:cNvCxnSpPr>
              <a:cxnSpLocks/>
              <a:stCxn id="28" idx="4"/>
              <a:endCxn id="29" idx="0"/>
            </p:cNvCxnSpPr>
            <p:nvPr/>
          </p:nvCxnSpPr>
          <p:spPr>
            <a:xfrm>
              <a:off x="7617076" y="2325620"/>
              <a:ext cx="23178" cy="44261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5988DA7-A317-75E5-76D1-5EB60A6C3C3C}"/>
                </a:ext>
              </a:extLst>
            </p:cNvPr>
            <p:cNvCxnSpPr>
              <a:cxnSpLocks/>
              <a:stCxn id="33" idx="1"/>
              <a:endCxn id="29" idx="4"/>
            </p:cNvCxnSpPr>
            <p:nvPr/>
          </p:nvCxnSpPr>
          <p:spPr>
            <a:xfrm flipH="1" flipV="1">
              <a:off x="7640254" y="2869570"/>
              <a:ext cx="81280" cy="47293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566A154-A5F9-2BAD-ED13-3B7957F4991A}"/>
                </a:ext>
              </a:extLst>
            </p:cNvPr>
            <p:cNvCxnSpPr>
              <a:cxnSpLocks/>
              <a:stCxn id="31" idx="2"/>
              <a:endCxn id="29" idx="6"/>
            </p:cNvCxnSpPr>
            <p:nvPr/>
          </p:nvCxnSpPr>
          <p:spPr>
            <a:xfrm flipH="1" flipV="1">
              <a:off x="7692081" y="2818904"/>
              <a:ext cx="546824" cy="21321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76A84A1-BE5E-0BAB-EFC9-A30C0340880F}"/>
                </a:ext>
              </a:extLst>
            </p:cNvPr>
            <p:cNvSpPr txBox="1"/>
            <p:nvPr/>
          </p:nvSpPr>
          <p:spPr>
            <a:xfrm>
              <a:off x="7500110" y="1814355"/>
              <a:ext cx="149801" cy="197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907C6F0-5BD6-1093-7ED1-2336D4E4B8BF}"/>
                  </a:ext>
                </a:extLst>
              </p:cNvPr>
              <p:cNvSpPr txBox="1"/>
              <p:nvPr/>
            </p:nvSpPr>
            <p:spPr>
              <a:xfrm>
                <a:off x="8129291" y="3105834"/>
                <a:ext cx="17175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907C6F0-5BD6-1093-7ED1-2336D4E4B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291" y="3105834"/>
                <a:ext cx="1717502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DB15668-6409-B578-5FF7-2A8631F87E1A}"/>
                  </a:ext>
                </a:extLst>
              </p:cNvPr>
              <p:cNvSpPr txBox="1"/>
              <p:nvPr/>
            </p:nvSpPr>
            <p:spPr>
              <a:xfrm>
                <a:off x="2701520" y="3105420"/>
                <a:ext cx="5992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DB15668-6409-B578-5FF7-2A8631F87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520" y="3105420"/>
                <a:ext cx="599267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081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4BB11-569A-38D6-3EE6-7AAB675B5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58152" y="378541"/>
                <a:ext cx="11137608" cy="1077218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Greedy Algorithm for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𝒔</m:t>
                        </m:r>
                      </m:e>
                    </m:d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𝑽</m:t>
                    </m:r>
                  </m:oMath>
                </a14:m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Distance Preservers:                                       </a:t>
                </a:r>
                <a:endParaRPr lang="en-US" sz="24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Consider edges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𝐺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i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order of increasing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i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 currently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𝑑𝑖𝑠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𝑑𝑖𝑠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add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𝑢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152" y="378541"/>
                <a:ext cx="11137608" cy="1077218"/>
              </a:xfrm>
              <a:prstGeom prst="rect">
                <a:avLst/>
              </a:prstGeom>
              <a:blipFill>
                <a:blip r:embed="rId2"/>
                <a:stretch>
                  <a:fillRect l="-820" t="-3911" b="-838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C52FFA64-799A-F78D-FE50-B5FD754C3CB8}"/>
              </a:ext>
            </a:extLst>
          </p:cNvPr>
          <p:cNvGrpSpPr/>
          <p:nvPr/>
        </p:nvGrpSpPr>
        <p:grpSpPr>
          <a:xfrm>
            <a:off x="3382797" y="1984544"/>
            <a:ext cx="1260504" cy="1539859"/>
            <a:chOff x="2893911" y="2970593"/>
            <a:chExt cx="2521009" cy="329936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D578634-5075-49A6-EAE9-3BF2624E4009}"/>
                </a:ext>
              </a:extLst>
            </p:cNvPr>
            <p:cNvSpPr/>
            <p:nvPr/>
          </p:nvSpPr>
          <p:spPr>
            <a:xfrm>
              <a:off x="2893911" y="4340032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216A4C4-C1B8-3EFC-AD00-73B695265B6C}"/>
                </a:ext>
              </a:extLst>
            </p:cNvPr>
            <p:cNvSpPr/>
            <p:nvPr/>
          </p:nvSpPr>
          <p:spPr>
            <a:xfrm>
              <a:off x="3880989" y="3689549"/>
              <a:ext cx="327550" cy="3471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F7D2E61-D2B6-4531-B38D-5DE7416BB6D1}"/>
                </a:ext>
              </a:extLst>
            </p:cNvPr>
            <p:cNvSpPr/>
            <p:nvPr/>
          </p:nvSpPr>
          <p:spPr>
            <a:xfrm>
              <a:off x="3984924" y="4932542"/>
              <a:ext cx="196554" cy="20510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9B5C784-68A4-AFD9-CD84-B5BAD04187D1}"/>
                </a:ext>
              </a:extLst>
            </p:cNvPr>
            <p:cNvSpPr/>
            <p:nvPr/>
          </p:nvSpPr>
          <p:spPr>
            <a:xfrm>
              <a:off x="5068815" y="4340032"/>
              <a:ext cx="196554" cy="205100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7D9E8D0-49D7-3F77-7D6C-99E8F21AA3AF}"/>
                </a:ext>
              </a:extLst>
            </p:cNvPr>
            <p:cNvSpPr/>
            <p:nvPr/>
          </p:nvSpPr>
          <p:spPr>
            <a:xfrm>
              <a:off x="5218366" y="5364103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EBAB7EB-06DD-FB46-0E5C-E1F380631E64}"/>
                </a:ext>
              </a:extLst>
            </p:cNvPr>
            <p:cNvSpPr/>
            <p:nvPr/>
          </p:nvSpPr>
          <p:spPr>
            <a:xfrm>
              <a:off x="3090465" y="5656084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652CBA9-17D9-3E84-45B7-D90CF1A0A1D5}"/>
                </a:ext>
              </a:extLst>
            </p:cNvPr>
            <p:cNvSpPr/>
            <p:nvPr/>
          </p:nvSpPr>
          <p:spPr>
            <a:xfrm>
              <a:off x="4208540" y="6064857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F1159DE-0221-E7BE-5447-2176AEBF5A9C}"/>
                </a:ext>
              </a:extLst>
            </p:cNvPr>
            <p:cNvCxnSpPr>
              <a:cxnSpLocks/>
              <a:stCxn id="54" idx="6"/>
              <a:endCxn id="55" idx="3"/>
            </p:cNvCxnSpPr>
            <p:nvPr/>
          </p:nvCxnSpPr>
          <p:spPr>
            <a:xfrm flipV="1">
              <a:off x="3090465" y="3985827"/>
              <a:ext cx="838492" cy="4567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35577A7-25D4-B636-42CF-DE5B74617008}"/>
                </a:ext>
              </a:extLst>
            </p:cNvPr>
            <p:cNvCxnSpPr>
              <a:cxnSpLocks/>
              <a:stCxn id="54" idx="4"/>
              <a:endCxn id="59" idx="0"/>
            </p:cNvCxnSpPr>
            <p:nvPr/>
          </p:nvCxnSpPr>
          <p:spPr>
            <a:xfrm>
              <a:off x="2992188" y="4545132"/>
              <a:ext cx="196554" cy="11109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52DB4BA-1B7A-B630-1F62-2F020DD8CD10}"/>
                </a:ext>
              </a:extLst>
            </p:cNvPr>
            <p:cNvCxnSpPr>
              <a:cxnSpLocks/>
              <a:stCxn id="59" idx="6"/>
              <a:endCxn id="60" idx="2"/>
            </p:cNvCxnSpPr>
            <p:nvPr/>
          </p:nvCxnSpPr>
          <p:spPr>
            <a:xfrm>
              <a:off x="3287019" y="5758634"/>
              <a:ext cx="921521" cy="4087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5EEEF26-99B9-D0A7-5F98-169BBBFB0FA0}"/>
                </a:ext>
              </a:extLst>
            </p:cNvPr>
            <p:cNvCxnSpPr>
              <a:cxnSpLocks/>
              <a:stCxn id="60" idx="7"/>
              <a:endCxn id="58" idx="3"/>
            </p:cNvCxnSpPr>
            <p:nvPr/>
          </p:nvCxnSpPr>
          <p:spPr>
            <a:xfrm flipV="1">
              <a:off x="4376309" y="5539167"/>
              <a:ext cx="870842" cy="5557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3FCA2FA-46F5-BC1B-C0EA-52F668A4E9FC}"/>
                </a:ext>
              </a:extLst>
            </p:cNvPr>
            <p:cNvCxnSpPr>
              <a:cxnSpLocks/>
              <a:stCxn id="57" idx="4"/>
              <a:endCxn id="58" idx="0"/>
            </p:cNvCxnSpPr>
            <p:nvPr/>
          </p:nvCxnSpPr>
          <p:spPr>
            <a:xfrm>
              <a:off x="5167092" y="4545132"/>
              <a:ext cx="149551" cy="8189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8218AA2-C96D-31AF-BA6F-A86A02DD4B74}"/>
                </a:ext>
              </a:extLst>
            </p:cNvPr>
            <p:cNvCxnSpPr>
              <a:cxnSpLocks/>
              <a:stCxn id="55" idx="6"/>
              <a:endCxn id="57" idx="2"/>
            </p:cNvCxnSpPr>
            <p:nvPr/>
          </p:nvCxnSpPr>
          <p:spPr>
            <a:xfrm>
              <a:off x="4208540" y="3863105"/>
              <a:ext cx="860276" cy="5794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F3B2556-A767-75D1-5FAF-B07CD6FD219C}"/>
                </a:ext>
              </a:extLst>
            </p:cNvPr>
            <p:cNvCxnSpPr>
              <a:cxnSpLocks/>
              <a:stCxn id="55" idx="4"/>
              <a:endCxn id="56" idx="0"/>
            </p:cNvCxnSpPr>
            <p:nvPr/>
          </p:nvCxnSpPr>
          <p:spPr>
            <a:xfrm>
              <a:off x="4044765" y="4036661"/>
              <a:ext cx="38436" cy="8958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0A38935-C01B-AE35-F0D8-4B68A4A90D7D}"/>
                </a:ext>
              </a:extLst>
            </p:cNvPr>
            <p:cNvCxnSpPr>
              <a:cxnSpLocks/>
              <a:stCxn id="60" idx="1"/>
              <a:endCxn id="56" idx="4"/>
            </p:cNvCxnSpPr>
            <p:nvPr/>
          </p:nvCxnSpPr>
          <p:spPr>
            <a:xfrm flipH="1" flipV="1">
              <a:off x="4083201" y="5137642"/>
              <a:ext cx="154124" cy="957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1994651-DBB4-DD0A-4F7D-E23904979FEC}"/>
                </a:ext>
              </a:extLst>
            </p:cNvPr>
            <p:cNvCxnSpPr>
              <a:cxnSpLocks/>
              <a:stCxn id="58" idx="2"/>
              <a:endCxn id="56" idx="6"/>
            </p:cNvCxnSpPr>
            <p:nvPr/>
          </p:nvCxnSpPr>
          <p:spPr>
            <a:xfrm flipH="1" flipV="1">
              <a:off x="4181478" y="5035092"/>
              <a:ext cx="1036888" cy="4315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4B11F25-D2EB-FD79-4A64-79FC5C91E5AE}"/>
                </a:ext>
              </a:extLst>
            </p:cNvPr>
            <p:cNvSpPr txBox="1"/>
            <p:nvPr/>
          </p:nvSpPr>
          <p:spPr>
            <a:xfrm>
              <a:off x="3779931" y="2970593"/>
              <a:ext cx="571312" cy="857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id="{E830CB67-EED8-2239-FC5A-9DB8B2B74224}"/>
              </a:ext>
            </a:extLst>
          </p:cNvPr>
          <p:cNvSpPr/>
          <p:nvPr/>
        </p:nvSpPr>
        <p:spPr>
          <a:xfrm>
            <a:off x="7211297" y="2588481"/>
            <a:ext cx="103657" cy="10133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7E8D0F2-75F1-C01C-0CB8-CDCE0A4D13B8}"/>
              </a:ext>
            </a:extLst>
          </p:cNvPr>
          <p:cNvSpPr/>
          <p:nvPr/>
        </p:nvSpPr>
        <p:spPr>
          <a:xfrm>
            <a:off x="7726037" y="2263770"/>
            <a:ext cx="178558" cy="1748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897FD2E-CB1F-D2FC-0DD3-86D1D7D8255E}"/>
              </a:ext>
            </a:extLst>
          </p:cNvPr>
          <p:cNvSpPr/>
          <p:nvPr/>
        </p:nvSpPr>
        <p:spPr>
          <a:xfrm>
            <a:off x="7786665" y="2881216"/>
            <a:ext cx="103657" cy="101331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17AF5E6-495D-F20B-0DAB-C1E06A4338F6}"/>
              </a:ext>
            </a:extLst>
          </p:cNvPr>
          <p:cNvSpPr/>
          <p:nvPr/>
        </p:nvSpPr>
        <p:spPr>
          <a:xfrm>
            <a:off x="8358277" y="2588481"/>
            <a:ext cx="103657" cy="101331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A569789-D102-B3A7-F9D1-E7329F00EA7E}"/>
              </a:ext>
            </a:extLst>
          </p:cNvPr>
          <p:cNvSpPr/>
          <p:nvPr/>
        </p:nvSpPr>
        <p:spPr>
          <a:xfrm>
            <a:off x="8437145" y="3094432"/>
            <a:ext cx="103657" cy="10133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02763C3-1979-E576-C068-92D8BB859DDA}"/>
              </a:ext>
            </a:extLst>
          </p:cNvPr>
          <p:cNvSpPr/>
          <p:nvPr/>
        </p:nvSpPr>
        <p:spPr>
          <a:xfrm>
            <a:off x="7314953" y="3238688"/>
            <a:ext cx="103657" cy="10133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4D67EB8-8A29-6A86-5454-7A6DCF8A05A8}"/>
              </a:ext>
            </a:extLst>
          </p:cNvPr>
          <p:cNvSpPr/>
          <p:nvPr/>
        </p:nvSpPr>
        <p:spPr>
          <a:xfrm>
            <a:off x="7904593" y="3440646"/>
            <a:ext cx="103657" cy="10133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B558193-788F-A274-6FEF-16C95702ADDD}"/>
              </a:ext>
            </a:extLst>
          </p:cNvPr>
          <p:cNvCxnSpPr>
            <a:cxnSpLocks/>
            <a:stCxn id="72" idx="6"/>
            <a:endCxn id="73" idx="3"/>
          </p:cNvCxnSpPr>
          <p:nvPr/>
        </p:nvCxnSpPr>
        <p:spPr>
          <a:xfrm flipV="1">
            <a:off x="7314953" y="2412994"/>
            <a:ext cx="437232" cy="2261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6A8CDE0-934C-B7AA-4C4F-283E574A8347}"/>
              </a:ext>
            </a:extLst>
          </p:cNvPr>
          <p:cNvCxnSpPr>
            <a:cxnSpLocks/>
            <a:stCxn id="72" idx="4"/>
            <a:endCxn id="77" idx="0"/>
          </p:cNvCxnSpPr>
          <p:nvPr/>
        </p:nvCxnSpPr>
        <p:spPr>
          <a:xfrm>
            <a:off x="7263123" y="2689813"/>
            <a:ext cx="103657" cy="548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9D8209C-1EA9-C70C-1B64-19F676E0AFEC}"/>
              </a:ext>
            </a:extLst>
          </p:cNvPr>
          <p:cNvCxnSpPr>
            <a:cxnSpLocks/>
            <a:stCxn id="77" idx="6"/>
            <a:endCxn id="78" idx="2"/>
          </p:cNvCxnSpPr>
          <p:nvPr/>
        </p:nvCxnSpPr>
        <p:spPr>
          <a:xfrm>
            <a:off x="7418602" y="3289350"/>
            <a:ext cx="485982" cy="20195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0A48204-E7F4-53DB-CE7D-C979C36957C1}"/>
              </a:ext>
            </a:extLst>
          </p:cNvPr>
          <p:cNvCxnSpPr>
            <a:cxnSpLocks/>
            <a:stCxn id="78" idx="7"/>
            <a:endCxn id="76" idx="3"/>
          </p:cNvCxnSpPr>
          <p:nvPr/>
        </p:nvCxnSpPr>
        <p:spPr>
          <a:xfrm flipV="1">
            <a:off x="7993061" y="3180920"/>
            <a:ext cx="459256" cy="27456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D5B2EB4-0C27-436F-9F9D-01CB458FFAF0}"/>
              </a:ext>
            </a:extLst>
          </p:cNvPr>
          <p:cNvCxnSpPr>
            <a:cxnSpLocks/>
            <a:stCxn id="75" idx="4"/>
            <a:endCxn id="76" idx="0"/>
          </p:cNvCxnSpPr>
          <p:nvPr/>
        </p:nvCxnSpPr>
        <p:spPr>
          <a:xfrm>
            <a:off x="8410096" y="2689810"/>
            <a:ext cx="78869" cy="40461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F9AFD43-47A6-1761-542E-A8FF28197F21}"/>
              </a:ext>
            </a:extLst>
          </p:cNvPr>
          <p:cNvCxnSpPr>
            <a:cxnSpLocks/>
            <a:stCxn id="73" idx="6"/>
            <a:endCxn id="75" idx="2"/>
          </p:cNvCxnSpPr>
          <p:nvPr/>
        </p:nvCxnSpPr>
        <p:spPr>
          <a:xfrm>
            <a:off x="7904593" y="2351184"/>
            <a:ext cx="453682" cy="2879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169C843-ABC8-56CA-F21F-D778915F19C6}"/>
              </a:ext>
            </a:extLst>
          </p:cNvPr>
          <p:cNvCxnSpPr>
            <a:cxnSpLocks/>
            <a:stCxn id="73" idx="4"/>
            <a:endCxn id="74" idx="0"/>
          </p:cNvCxnSpPr>
          <p:nvPr/>
        </p:nvCxnSpPr>
        <p:spPr>
          <a:xfrm>
            <a:off x="7815314" y="2438597"/>
            <a:ext cx="23178" cy="44261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94469B6-734D-EB15-B31D-B2E9C53C2E67}"/>
              </a:ext>
            </a:extLst>
          </p:cNvPr>
          <p:cNvCxnSpPr>
            <a:cxnSpLocks/>
            <a:stCxn id="78" idx="1"/>
            <a:endCxn id="74" idx="4"/>
          </p:cNvCxnSpPr>
          <p:nvPr/>
        </p:nvCxnSpPr>
        <p:spPr>
          <a:xfrm flipH="1" flipV="1">
            <a:off x="7838492" y="2982547"/>
            <a:ext cx="81280" cy="4729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638AE6C-8C96-2311-8FE4-FE52523DFF3C}"/>
              </a:ext>
            </a:extLst>
          </p:cNvPr>
          <p:cNvCxnSpPr>
            <a:cxnSpLocks/>
            <a:stCxn id="76" idx="2"/>
            <a:endCxn id="74" idx="6"/>
          </p:cNvCxnSpPr>
          <p:nvPr/>
        </p:nvCxnSpPr>
        <p:spPr>
          <a:xfrm flipH="1" flipV="1">
            <a:off x="7890319" y="2931881"/>
            <a:ext cx="546824" cy="2132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A885101E-248B-ACE2-213F-B32D0949986E}"/>
              </a:ext>
            </a:extLst>
          </p:cNvPr>
          <p:cNvSpPr txBox="1"/>
          <p:nvPr/>
        </p:nvSpPr>
        <p:spPr>
          <a:xfrm>
            <a:off x="7688691" y="1917419"/>
            <a:ext cx="285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522B507-AB79-034C-BB1D-092E90FEA247}"/>
                  </a:ext>
                </a:extLst>
              </p:cNvPr>
              <p:cNvSpPr txBox="1"/>
              <p:nvPr/>
            </p:nvSpPr>
            <p:spPr>
              <a:xfrm>
                <a:off x="7061021" y="3629992"/>
                <a:ext cx="17175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522B507-AB79-034C-BB1D-092E90FEA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021" y="3629992"/>
                <a:ext cx="171750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B975CC6-FB8E-0C9A-4440-EC162A8FBAD3}"/>
                  </a:ext>
                </a:extLst>
              </p:cNvPr>
              <p:cNvSpPr txBox="1"/>
              <p:nvPr/>
            </p:nvSpPr>
            <p:spPr>
              <a:xfrm>
                <a:off x="3726946" y="3629992"/>
                <a:ext cx="5068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B975CC6-FB8E-0C9A-4440-EC162A8FB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946" y="3629992"/>
                <a:ext cx="50687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2B3B8F-1BD6-EB57-FF3A-58B5EE3F4545}"/>
                  </a:ext>
                </a:extLst>
              </p:cNvPr>
              <p:cNvSpPr txBox="1"/>
              <p:nvPr/>
            </p:nvSpPr>
            <p:spPr>
              <a:xfrm>
                <a:off x="658151" y="4644172"/>
                <a:ext cx="4427677" cy="1077218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Lemma 1 (Forbidden Subgraphs):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output graph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does not have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≤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subgraphs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2B3B8F-1BD6-EB57-FF3A-58B5EE3F4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151" y="4644172"/>
                <a:ext cx="4427677" cy="1077218"/>
              </a:xfrm>
              <a:prstGeom prst="rect">
                <a:avLst/>
              </a:prstGeom>
              <a:blipFill>
                <a:blip r:embed="rId5"/>
                <a:stretch>
                  <a:fillRect l="-816" t="-2151" r="-816" b="-5914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C34620-3BDA-3F2E-9742-C1E690024521}"/>
                  </a:ext>
                </a:extLst>
              </p:cNvPr>
              <p:cNvSpPr txBox="1"/>
              <p:nvPr/>
            </p:nvSpPr>
            <p:spPr>
              <a:xfrm>
                <a:off x="5961392" y="4673472"/>
                <a:ext cx="5912709" cy="1077218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Lemma 2 (Extremal Bound):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max possible number of edges in 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-node graph without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≤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subgraphs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𝒆𝒙</m:t>
                    </m:r>
                    <m:d>
                      <m:dPr>
                        <m:endChr m:val="|"/>
                        <m:ctrlP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𝒏</m:t>
                        </m:r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≤</m:t>
                        </m:r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𝒏</m:t>
                        </m:r>
                      </m:sub>
                    </m:sSub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  <m:r>
                      <a:rPr lang="en-US" sz="20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𝒏</m:t>
                    </m:r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C34620-3BDA-3F2E-9742-C1E690024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392" y="4673472"/>
                <a:ext cx="5912709" cy="1077218"/>
              </a:xfrm>
              <a:prstGeom prst="rect">
                <a:avLst/>
              </a:prstGeom>
              <a:blipFill>
                <a:blip r:embed="rId6"/>
                <a:stretch>
                  <a:fillRect t="-2162" r="-306" b="-6486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07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681B7A-EEDF-EE6B-0F48-1F73103D443B}"/>
              </a:ext>
            </a:extLst>
          </p:cNvPr>
          <p:cNvGrpSpPr/>
          <p:nvPr/>
        </p:nvGrpSpPr>
        <p:grpSpPr>
          <a:xfrm>
            <a:off x="3301336" y="1690688"/>
            <a:ext cx="1260504" cy="1539859"/>
            <a:chOff x="2893911" y="2970593"/>
            <a:chExt cx="2521009" cy="329936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569F2E7-D8EB-3263-4A00-4D5B3E82E96C}"/>
                </a:ext>
              </a:extLst>
            </p:cNvPr>
            <p:cNvSpPr/>
            <p:nvPr/>
          </p:nvSpPr>
          <p:spPr>
            <a:xfrm>
              <a:off x="2893911" y="4340032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FBDCA3D-D8A9-1F5D-69AE-5AD58D607FCE}"/>
                </a:ext>
              </a:extLst>
            </p:cNvPr>
            <p:cNvSpPr/>
            <p:nvPr/>
          </p:nvSpPr>
          <p:spPr>
            <a:xfrm>
              <a:off x="3880989" y="3689549"/>
              <a:ext cx="327550" cy="3471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21A8B8F-7D94-076C-7327-ABB277F37B59}"/>
                </a:ext>
              </a:extLst>
            </p:cNvPr>
            <p:cNvSpPr/>
            <p:nvPr/>
          </p:nvSpPr>
          <p:spPr>
            <a:xfrm>
              <a:off x="3984924" y="4932542"/>
              <a:ext cx="196554" cy="205100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9A2FA1C-5342-8C47-25AF-D2640C4DF80B}"/>
                </a:ext>
              </a:extLst>
            </p:cNvPr>
            <p:cNvSpPr/>
            <p:nvPr/>
          </p:nvSpPr>
          <p:spPr>
            <a:xfrm>
              <a:off x="5068815" y="4340032"/>
              <a:ext cx="196554" cy="205100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458CA2-A60D-6ED6-407C-B54D02571CB1}"/>
                </a:ext>
              </a:extLst>
            </p:cNvPr>
            <p:cNvSpPr/>
            <p:nvPr/>
          </p:nvSpPr>
          <p:spPr>
            <a:xfrm>
              <a:off x="5218366" y="5364103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2C550B-AB69-EED3-6397-1C8A2012E9DF}"/>
                </a:ext>
              </a:extLst>
            </p:cNvPr>
            <p:cNvSpPr/>
            <p:nvPr/>
          </p:nvSpPr>
          <p:spPr>
            <a:xfrm>
              <a:off x="3090465" y="5656084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A77ACDF-0611-3957-E563-E98010E18F9B}"/>
                </a:ext>
              </a:extLst>
            </p:cNvPr>
            <p:cNvSpPr/>
            <p:nvPr/>
          </p:nvSpPr>
          <p:spPr>
            <a:xfrm>
              <a:off x="4208540" y="6064857"/>
              <a:ext cx="196554" cy="2051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A1C88A-AD30-B8C5-BE7F-17CC6019EEC2}"/>
                </a:ext>
              </a:extLst>
            </p:cNvPr>
            <p:cNvCxnSpPr>
              <a:cxnSpLocks/>
              <a:stCxn id="5" idx="6"/>
              <a:endCxn id="6" idx="3"/>
            </p:cNvCxnSpPr>
            <p:nvPr/>
          </p:nvCxnSpPr>
          <p:spPr>
            <a:xfrm flipV="1">
              <a:off x="3090465" y="3985827"/>
              <a:ext cx="838492" cy="4567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08A4A3-D40F-F78A-8923-59FDEBB718E7}"/>
                </a:ext>
              </a:extLst>
            </p:cNvPr>
            <p:cNvCxnSpPr>
              <a:cxnSpLocks/>
              <a:stCxn id="5" idx="4"/>
              <a:endCxn id="10" idx="0"/>
            </p:cNvCxnSpPr>
            <p:nvPr/>
          </p:nvCxnSpPr>
          <p:spPr>
            <a:xfrm>
              <a:off x="2992188" y="4545132"/>
              <a:ext cx="196554" cy="11109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4FE2B5-7DB5-310E-BCF5-062E589DB694}"/>
                </a:ext>
              </a:extLst>
            </p:cNvPr>
            <p:cNvCxnSpPr>
              <a:cxnSpLocks/>
              <a:stCxn id="10" idx="6"/>
              <a:endCxn id="11" idx="2"/>
            </p:cNvCxnSpPr>
            <p:nvPr/>
          </p:nvCxnSpPr>
          <p:spPr>
            <a:xfrm>
              <a:off x="3287019" y="5758634"/>
              <a:ext cx="921521" cy="4087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B0B342-AD63-9094-8454-B7A8AA124D80}"/>
                </a:ext>
              </a:extLst>
            </p:cNvPr>
            <p:cNvCxnSpPr>
              <a:cxnSpLocks/>
              <a:stCxn id="11" idx="7"/>
              <a:endCxn id="9" idx="3"/>
            </p:cNvCxnSpPr>
            <p:nvPr/>
          </p:nvCxnSpPr>
          <p:spPr>
            <a:xfrm flipV="1">
              <a:off x="4376309" y="5539167"/>
              <a:ext cx="870842" cy="5557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F21807-8BA5-69AE-9F86-42EB012C0FBA}"/>
                </a:ext>
              </a:extLst>
            </p:cNvPr>
            <p:cNvCxnSpPr>
              <a:cxnSpLocks/>
              <a:stCxn id="8" idx="4"/>
              <a:endCxn id="9" idx="0"/>
            </p:cNvCxnSpPr>
            <p:nvPr/>
          </p:nvCxnSpPr>
          <p:spPr>
            <a:xfrm>
              <a:off x="5167092" y="4545132"/>
              <a:ext cx="149551" cy="8189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C0FF30-964D-6705-415E-ABA6BC3CA753}"/>
                </a:ext>
              </a:extLst>
            </p:cNvPr>
            <p:cNvCxnSpPr>
              <a:cxnSpLocks/>
              <a:stCxn id="6" idx="6"/>
              <a:endCxn id="8" idx="2"/>
            </p:cNvCxnSpPr>
            <p:nvPr/>
          </p:nvCxnSpPr>
          <p:spPr>
            <a:xfrm>
              <a:off x="4208540" y="3863105"/>
              <a:ext cx="860276" cy="5794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EA9324-9F3A-9246-8728-9C08D01364F1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4044765" y="4036661"/>
              <a:ext cx="38436" cy="8958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DC264B0-99DE-C39A-77A9-555FE304F1D2}"/>
                </a:ext>
              </a:extLst>
            </p:cNvPr>
            <p:cNvCxnSpPr>
              <a:cxnSpLocks/>
              <a:stCxn id="11" idx="1"/>
              <a:endCxn id="7" idx="4"/>
            </p:cNvCxnSpPr>
            <p:nvPr/>
          </p:nvCxnSpPr>
          <p:spPr>
            <a:xfrm flipH="1" flipV="1">
              <a:off x="4083201" y="5137642"/>
              <a:ext cx="154124" cy="957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5AC9F42-6EB6-C440-73CE-0A380F59BC16}"/>
                </a:ext>
              </a:extLst>
            </p:cNvPr>
            <p:cNvCxnSpPr>
              <a:cxnSpLocks/>
              <a:stCxn id="9" idx="2"/>
              <a:endCxn id="7" idx="6"/>
            </p:cNvCxnSpPr>
            <p:nvPr/>
          </p:nvCxnSpPr>
          <p:spPr>
            <a:xfrm flipH="1" flipV="1">
              <a:off x="4181478" y="5035092"/>
              <a:ext cx="1036888" cy="4315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F5E65B-7540-A17C-9B2C-9FA2D1E4E076}"/>
                </a:ext>
              </a:extLst>
            </p:cNvPr>
            <p:cNvSpPr txBox="1"/>
            <p:nvPr/>
          </p:nvSpPr>
          <p:spPr>
            <a:xfrm>
              <a:off x="3779931" y="2970593"/>
              <a:ext cx="571312" cy="857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31F7C588-7D9B-DC4F-A72D-35C132D3C85E}"/>
              </a:ext>
            </a:extLst>
          </p:cNvPr>
          <p:cNvSpPr/>
          <p:nvPr/>
        </p:nvSpPr>
        <p:spPr>
          <a:xfrm>
            <a:off x="7129836" y="2294625"/>
            <a:ext cx="103657" cy="10133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8A2FAD-918C-0B92-0DB3-385689662550}"/>
              </a:ext>
            </a:extLst>
          </p:cNvPr>
          <p:cNvSpPr/>
          <p:nvPr/>
        </p:nvSpPr>
        <p:spPr>
          <a:xfrm>
            <a:off x="7644576" y="1969914"/>
            <a:ext cx="178558" cy="1748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A8C9963-7EF0-661B-6A2E-BFF1868BFD53}"/>
              </a:ext>
            </a:extLst>
          </p:cNvPr>
          <p:cNvSpPr/>
          <p:nvPr/>
        </p:nvSpPr>
        <p:spPr>
          <a:xfrm>
            <a:off x="7705204" y="2587360"/>
            <a:ext cx="103657" cy="101331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982C12E-2565-5EC8-27A9-EFC5B2AABF86}"/>
              </a:ext>
            </a:extLst>
          </p:cNvPr>
          <p:cNvSpPr/>
          <p:nvPr/>
        </p:nvSpPr>
        <p:spPr>
          <a:xfrm>
            <a:off x="8276816" y="2294625"/>
            <a:ext cx="103657" cy="101331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1A95C59-6EEC-9CAB-4CFE-BD6B3A8BF0D8}"/>
              </a:ext>
            </a:extLst>
          </p:cNvPr>
          <p:cNvSpPr/>
          <p:nvPr/>
        </p:nvSpPr>
        <p:spPr>
          <a:xfrm>
            <a:off x="8355684" y="2800576"/>
            <a:ext cx="103657" cy="10133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11E582E-2E19-A6A8-9892-BC68E1393A0A}"/>
              </a:ext>
            </a:extLst>
          </p:cNvPr>
          <p:cNvSpPr/>
          <p:nvPr/>
        </p:nvSpPr>
        <p:spPr>
          <a:xfrm>
            <a:off x="7233492" y="2944832"/>
            <a:ext cx="103657" cy="10133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ACCA428-49D6-7267-2738-082FC175C2B1}"/>
              </a:ext>
            </a:extLst>
          </p:cNvPr>
          <p:cNvSpPr/>
          <p:nvPr/>
        </p:nvSpPr>
        <p:spPr>
          <a:xfrm>
            <a:off x="7823132" y="3146790"/>
            <a:ext cx="103657" cy="10133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915C6F-4009-2EE0-C783-A401450317AC}"/>
              </a:ext>
            </a:extLst>
          </p:cNvPr>
          <p:cNvCxnSpPr>
            <a:cxnSpLocks/>
            <a:stCxn id="22" idx="6"/>
            <a:endCxn id="23" idx="3"/>
          </p:cNvCxnSpPr>
          <p:nvPr/>
        </p:nvCxnSpPr>
        <p:spPr>
          <a:xfrm flipV="1">
            <a:off x="7233492" y="2119138"/>
            <a:ext cx="437232" cy="2261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9B926C-AF57-4519-F203-6EBE3BB8ED37}"/>
              </a:ext>
            </a:extLst>
          </p:cNvPr>
          <p:cNvCxnSpPr>
            <a:cxnSpLocks/>
            <a:stCxn id="22" idx="4"/>
            <a:endCxn id="27" idx="0"/>
          </p:cNvCxnSpPr>
          <p:nvPr/>
        </p:nvCxnSpPr>
        <p:spPr>
          <a:xfrm>
            <a:off x="7181662" y="2395957"/>
            <a:ext cx="103657" cy="548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3E862AF-2B8B-F573-3308-824370468F94}"/>
              </a:ext>
            </a:extLst>
          </p:cNvPr>
          <p:cNvCxnSpPr>
            <a:cxnSpLocks/>
            <a:stCxn id="27" idx="6"/>
            <a:endCxn id="28" idx="2"/>
          </p:cNvCxnSpPr>
          <p:nvPr/>
        </p:nvCxnSpPr>
        <p:spPr>
          <a:xfrm>
            <a:off x="7337141" y="2995494"/>
            <a:ext cx="485982" cy="20195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C7EB16F-2EF6-9B95-0254-13B0F9FCB42A}"/>
              </a:ext>
            </a:extLst>
          </p:cNvPr>
          <p:cNvCxnSpPr>
            <a:cxnSpLocks/>
            <a:stCxn id="28" idx="7"/>
            <a:endCxn id="26" idx="3"/>
          </p:cNvCxnSpPr>
          <p:nvPr/>
        </p:nvCxnSpPr>
        <p:spPr>
          <a:xfrm flipV="1">
            <a:off x="7911600" y="2887064"/>
            <a:ext cx="459256" cy="274561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B5DFC-52C3-91B5-BB89-01ED46D0208E}"/>
              </a:ext>
            </a:extLst>
          </p:cNvPr>
          <p:cNvCxnSpPr>
            <a:cxnSpLocks/>
            <a:stCxn id="25" idx="4"/>
            <a:endCxn id="26" idx="0"/>
          </p:cNvCxnSpPr>
          <p:nvPr/>
        </p:nvCxnSpPr>
        <p:spPr>
          <a:xfrm>
            <a:off x="8328635" y="2395954"/>
            <a:ext cx="78869" cy="40461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6701D8-2497-46B0-9206-4441329B3728}"/>
              </a:ext>
            </a:extLst>
          </p:cNvPr>
          <p:cNvCxnSpPr>
            <a:cxnSpLocks/>
            <a:stCxn id="23" idx="6"/>
            <a:endCxn id="25" idx="2"/>
          </p:cNvCxnSpPr>
          <p:nvPr/>
        </p:nvCxnSpPr>
        <p:spPr>
          <a:xfrm>
            <a:off x="7823132" y="2057328"/>
            <a:ext cx="453682" cy="2879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5008B8C-3691-5909-837F-84477F3B4631}"/>
              </a:ext>
            </a:extLst>
          </p:cNvPr>
          <p:cNvCxnSpPr>
            <a:cxnSpLocks/>
            <a:stCxn id="23" idx="4"/>
            <a:endCxn id="24" idx="0"/>
          </p:cNvCxnSpPr>
          <p:nvPr/>
        </p:nvCxnSpPr>
        <p:spPr>
          <a:xfrm>
            <a:off x="7733853" y="2144741"/>
            <a:ext cx="23178" cy="44261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2FF86D-A54C-55C8-6BDB-413D83A71342}"/>
              </a:ext>
            </a:extLst>
          </p:cNvPr>
          <p:cNvCxnSpPr>
            <a:cxnSpLocks/>
            <a:stCxn id="28" idx="1"/>
            <a:endCxn id="24" idx="4"/>
          </p:cNvCxnSpPr>
          <p:nvPr/>
        </p:nvCxnSpPr>
        <p:spPr>
          <a:xfrm flipH="1" flipV="1">
            <a:off x="7757031" y="2688691"/>
            <a:ext cx="81280" cy="4729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E0267F5-94F8-94F2-0469-61AEE5AC7779}"/>
              </a:ext>
            </a:extLst>
          </p:cNvPr>
          <p:cNvCxnSpPr>
            <a:cxnSpLocks/>
            <a:stCxn id="26" idx="2"/>
            <a:endCxn id="24" idx="6"/>
          </p:cNvCxnSpPr>
          <p:nvPr/>
        </p:nvCxnSpPr>
        <p:spPr>
          <a:xfrm flipH="1" flipV="1">
            <a:off x="7808858" y="2638025"/>
            <a:ext cx="546824" cy="2132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DEC9433-4194-3BCC-549A-1956A3745E15}"/>
              </a:ext>
            </a:extLst>
          </p:cNvPr>
          <p:cNvSpPr txBox="1"/>
          <p:nvPr/>
        </p:nvSpPr>
        <p:spPr>
          <a:xfrm>
            <a:off x="7607230" y="1623563"/>
            <a:ext cx="285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D468AA-E361-7CEE-D899-90916F81383B}"/>
                  </a:ext>
                </a:extLst>
              </p:cNvPr>
              <p:cNvSpPr txBox="1"/>
              <p:nvPr/>
            </p:nvSpPr>
            <p:spPr>
              <a:xfrm>
                <a:off x="6979560" y="3336136"/>
                <a:ext cx="17175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D468AA-E361-7CEE-D899-90916F813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560" y="3336136"/>
                <a:ext cx="1717502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5E3EAE8-CC91-CA69-7120-15C988E8DF1A}"/>
                  </a:ext>
                </a:extLst>
              </p:cNvPr>
              <p:cNvSpPr txBox="1"/>
              <p:nvPr/>
            </p:nvSpPr>
            <p:spPr>
              <a:xfrm>
                <a:off x="3645485" y="3336136"/>
                <a:ext cx="5068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5E3EAE8-CC91-CA69-7120-15C988E8D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485" y="3336136"/>
                <a:ext cx="50687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ED7B2E2-ADEA-BEF1-FA42-030FC2880952}"/>
                  </a:ext>
                </a:extLst>
              </p:cNvPr>
              <p:cNvSpPr txBox="1"/>
              <p:nvPr/>
            </p:nvSpPr>
            <p:spPr>
              <a:xfrm>
                <a:off x="301687" y="4170727"/>
                <a:ext cx="113538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(Structural Upper Bound)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There is always an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m:rPr>
                        <m:lit/>
                      </m:rP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distance preserver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subgraphs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(Matching Structural Lower Bound)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Given a connected input graph with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subgraphs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the first place, no edges can be removed in an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distance preserver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 the best possible bound is </a:t>
                </a:r>
                <a:r>
                  <a:rPr lang="en-US" sz="20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exactly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𝒆𝒙</m:t>
                    </m:r>
                    <m:d>
                      <m:dPr>
                        <m:endChr m:val="|"/>
                        <m:ctrlP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𝒏</m:t>
                        </m:r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𝒏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)=</m:t>
                    </m:r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𝒏</m:t>
                    </m:r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𝟏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ED7B2E2-ADEA-BEF1-FA42-030FC2880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87" y="4170727"/>
                <a:ext cx="11353800" cy="1938992"/>
              </a:xfrm>
              <a:prstGeom prst="rect">
                <a:avLst/>
              </a:prstGeom>
              <a:blipFill>
                <a:blip r:embed="rId4"/>
                <a:stretch>
                  <a:fillRect l="-483" t="-1572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5478B714-FA08-33C4-30E7-77FA5B3D99C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Distance Preservers – Lower Bounds</a:t>
                </a:r>
              </a:p>
            </p:txBody>
          </p:sp>
        </mc:Choice>
        <mc:Fallback xmlns=""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5478B714-FA08-33C4-30E7-77FA5B3D99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1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ECECBF3-534D-7F54-8CC8-78F5AA0CD1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3961" y="784132"/>
                <a:ext cx="11257935" cy="13533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-spanner 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of a 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𝐺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a subgraph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𝐻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=(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p>
                      <m:sSup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p>
                    </m:sSup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⊆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where for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𝑑𝑖𝑠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⋅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dist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.  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(Peleg-Upfal JACM ’89)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sz="24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ECECBF3-534D-7F54-8CC8-78F5AA0CD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61" y="784132"/>
                <a:ext cx="11257935" cy="1353312"/>
              </a:xfrm>
              <a:prstGeom prst="rect">
                <a:avLst/>
              </a:prstGeom>
              <a:blipFill>
                <a:blip r:embed="rId2"/>
                <a:stretch>
                  <a:fillRect t="-6306" r="-5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22B507-AB79-034C-BB1D-092E90FEA247}"/>
                  </a:ext>
                </a:extLst>
              </p:cNvPr>
              <p:cNvSpPr txBox="1"/>
              <p:nvPr/>
            </p:nvSpPr>
            <p:spPr>
              <a:xfrm>
                <a:off x="9451012" y="2534293"/>
                <a:ext cx="223298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36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n-US" sz="2000" b="1" dirty="0">
                    <a:solidFill>
                      <a:srgbClr val="00B0F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0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2000" b="1" dirty="0">
                    <a:solidFill>
                      <a:srgbClr val="00B0F0"/>
                    </a:solidFill>
                  </a:rPr>
                  <a:t>)-spanner</a:t>
                </a:r>
                <a:endParaRPr lang="en-US" sz="36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22B507-AB79-034C-BB1D-092E90FEA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012" y="2534293"/>
                <a:ext cx="2232987" cy="954107"/>
              </a:xfrm>
              <a:prstGeom prst="rect">
                <a:avLst/>
              </a:prstGeom>
              <a:blipFill>
                <a:blip r:embed="rId3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975CC6-FB8E-0C9A-4440-EC162A8FBAD3}"/>
                  </a:ext>
                </a:extLst>
              </p:cNvPr>
              <p:cNvSpPr txBox="1"/>
              <p:nvPr/>
            </p:nvSpPr>
            <p:spPr>
              <a:xfrm>
                <a:off x="1522978" y="2842069"/>
                <a:ext cx="5992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US" sz="36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975CC6-FB8E-0C9A-4440-EC162A8FB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978" y="2842069"/>
                <a:ext cx="599267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884" y="2369327"/>
            <a:ext cx="2930066" cy="1666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248" y="2369327"/>
            <a:ext cx="2554764" cy="15742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485D1327-EEB6-048E-5C09-099AAEE57E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242" y="5204391"/>
                <a:ext cx="11815516" cy="954107"/>
              </a:xfr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Theorem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1800" dirty="0" err="1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Alth</a:t>
                </a:r>
                <a:r>
                  <a:rPr lang="en-US" sz="1800" i="0" dirty="0" err="1">
                    <a:solidFill>
                      <a:schemeClr val="bg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ö</a:t>
                </a:r>
                <a:r>
                  <a:rPr lang="en-US" sz="1800" dirty="0" err="1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fer</a:t>
                </a: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Das, Dobkin, Joseph, </a:t>
                </a:r>
                <a:r>
                  <a:rPr lang="en-US" sz="1800" dirty="0" err="1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Soares</a:t>
                </a: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’93)</a:t>
                </a:r>
                <a:endParaRPr lang="en-US" sz="1800" b="1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every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-node graph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𝐺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positive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there is a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𝒌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-spanner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𝑯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𝐄</m:t>
                        </m:r>
                        <m:d>
                          <m:dPr>
                            <m:ctrlP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𝐇</m:t>
                            </m:r>
                          </m:e>
                        </m:d>
                      </m:e>
                    </m:d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𝑶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+</m:t>
                            </m:r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/</m:t>
                            </m:r>
                            <m:r>
                              <a:rPr lang="en-US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𝒌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edges.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485D1327-EEB6-048E-5C09-099AAEE57E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242" y="5204391"/>
                <a:ext cx="11815516" cy="954107"/>
              </a:xfrm>
              <a:blipFill>
                <a:blip r:embed="rId7"/>
                <a:stretch>
                  <a:fillRect l="-206" t="-8228" r="-1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70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F951AD6-AB28-5161-50ED-EF66FAC7D558}"/>
              </a:ext>
            </a:extLst>
          </p:cNvPr>
          <p:cNvGrpSpPr/>
          <p:nvPr/>
        </p:nvGrpSpPr>
        <p:grpSpPr>
          <a:xfrm>
            <a:off x="3093581" y="2153148"/>
            <a:ext cx="1792136" cy="1063902"/>
            <a:chOff x="742834" y="1752478"/>
            <a:chExt cx="2250834" cy="127879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410153C-B4CD-D931-4BE2-EB63D8027C88}"/>
                </a:ext>
              </a:extLst>
            </p:cNvPr>
            <p:cNvSpPr/>
            <p:nvPr/>
          </p:nvSpPr>
          <p:spPr>
            <a:xfrm>
              <a:off x="2069333" y="1752478"/>
              <a:ext cx="136823" cy="1643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8449FDF-EB8D-13DD-6CFD-32FE4D4B112F}"/>
                </a:ext>
              </a:extLst>
            </p:cNvPr>
            <p:cNvSpPr/>
            <p:nvPr/>
          </p:nvSpPr>
          <p:spPr>
            <a:xfrm>
              <a:off x="1613476" y="2372148"/>
              <a:ext cx="136823" cy="1643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7AC971-E2F0-D280-D782-DE9DBC6AACD9}"/>
                </a:ext>
              </a:extLst>
            </p:cNvPr>
            <p:cNvSpPr/>
            <p:nvPr/>
          </p:nvSpPr>
          <p:spPr>
            <a:xfrm>
              <a:off x="2398302" y="2866944"/>
              <a:ext cx="136823" cy="1643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6FAB7B7-1926-2DDE-0768-5E5CDBC8E086}"/>
                </a:ext>
              </a:extLst>
            </p:cNvPr>
            <p:cNvSpPr/>
            <p:nvPr/>
          </p:nvSpPr>
          <p:spPr>
            <a:xfrm>
              <a:off x="2856845" y="2206992"/>
              <a:ext cx="136823" cy="1643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4D8A02A-E5D9-1B87-5EF1-B8EF088C2AD1}"/>
                </a:ext>
              </a:extLst>
            </p:cNvPr>
            <p:cNvSpPr/>
            <p:nvPr/>
          </p:nvSpPr>
          <p:spPr>
            <a:xfrm>
              <a:off x="742834" y="2372148"/>
              <a:ext cx="136823" cy="1643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9C3715A-3E9A-3943-2842-A79873628F66}"/>
                </a:ext>
              </a:extLst>
            </p:cNvPr>
            <p:cNvCxnSpPr>
              <a:cxnSpLocks/>
              <a:stCxn id="15" idx="5"/>
              <a:endCxn id="16" idx="1"/>
            </p:cNvCxnSpPr>
            <p:nvPr/>
          </p:nvCxnSpPr>
          <p:spPr>
            <a:xfrm>
              <a:off x="1730262" y="2512412"/>
              <a:ext cx="688077" cy="37859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DFE78E3-F8B6-5BDC-2B99-0882C116BF30}"/>
                </a:ext>
              </a:extLst>
            </p:cNvPr>
            <p:cNvCxnSpPr>
              <a:cxnSpLocks/>
              <a:stCxn id="18" idx="6"/>
              <a:endCxn id="15" idx="2"/>
            </p:cNvCxnSpPr>
            <p:nvPr/>
          </p:nvCxnSpPr>
          <p:spPr>
            <a:xfrm>
              <a:off x="879657" y="2454313"/>
              <a:ext cx="73381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44B589-3752-7039-F62F-0A59D944D3CB}"/>
                </a:ext>
              </a:extLst>
            </p:cNvPr>
            <p:cNvCxnSpPr>
              <a:cxnSpLocks/>
              <a:stCxn id="15" idx="7"/>
              <a:endCxn id="14" idx="3"/>
            </p:cNvCxnSpPr>
            <p:nvPr/>
          </p:nvCxnSpPr>
          <p:spPr>
            <a:xfrm flipV="1">
              <a:off x="1730262" y="1892742"/>
              <a:ext cx="359108" cy="5034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27ECF7F-46BD-1340-737A-08D1B2FD5040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2180420" y="1881355"/>
              <a:ext cx="696462" cy="349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F3432B-EA13-19AE-3360-A1C102D3F665}"/>
                </a:ext>
              </a:extLst>
            </p:cNvPr>
            <p:cNvCxnSpPr>
              <a:cxnSpLocks/>
              <a:stCxn id="17" idx="3"/>
              <a:endCxn id="16" idx="7"/>
            </p:cNvCxnSpPr>
            <p:nvPr/>
          </p:nvCxnSpPr>
          <p:spPr>
            <a:xfrm flipH="1">
              <a:off x="2515088" y="2347256"/>
              <a:ext cx="361794" cy="5437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0F14DC06-24D8-0E95-6048-B8E898DA535C}"/>
              </a:ext>
            </a:extLst>
          </p:cNvPr>
          <p:cNvSpPr/>
          <p:nvPr/>
        </p:nvSpPr>
        <p:spPr>
          <a:xfrm>
            <a:off x="7540826" y="2153148"/>
            <a:ext cx="114514" cy="140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32D95D7-7CE5-9E4D-706C-72B5F2F632CF}"/>
              </a:ext>
            </a:extLst>
          </p:cNvPr>
          <p:cNvSpPr/>
          <p:nvPr/>
        </p:nvSpPr>
        <p:spPr>
          <a:xfrm>
            <a:off x="7208540" y="2682126"/>
            <a:ext cx="114514" cy="140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F5872F9-E587-48AE-2351-1142FBD3EABA}"/>
              </a:ext>
            </a:extLst>
          </p:cNvPr>
          <p:cNvSpPr/>
          <p:nvPr/>
        </p:nvSpPr>
        <p:spPr>
          <a:xfrm>
            <a:off x="7780620" y="3104506"/>
            <a:ext cx="114514" cy="140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4991AE8-65AC-E2D8-D350-503D67B91867}"/>
              </a:ext>
            </a:extLst>
          </p:cNvPr>
          <p:cNvSpPr/>
          <p:nvPr/>
        </p:nvSpPr>
        <p:spPr>
          <a:xfrm>
            <a:off x="8114863" y="2541142"/>
            <a:ext cx="114514" cy="140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685D12B-E0D9-FF51-B6D5-3083053C820A}"/>
              </a:ext>
            </a:extLst>
          </p:cNvPr>
          <p:cNvSpPr/>
          <p:nvPr/>
        </p:nvSpPr>
        <p:spPr>
          <a:xfrm>
            <a:off x="6573908" y="2682126"/>
            <a:ext cx="114514" cy="140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3182B9-22D3-B6ED-CAFB-147686BA0BBF}"/>
              </a:ext>
            </a:extLst>
          </p:cNvPr>
          <p:cNvCxnSpPr>
            <a:cxnSpLocks/>
            <a:stCxn id="32" idx="5"/>
            <a:endCxn id="33" idx="1"/>
          </p:cNvCxnSpPr>
          <p:nvPr/>
        </p:nvCxnSpPr>
        <p:spPr>
          <a:xfrm>
            <a:off x="7306284" y="2802464"/>
            <a:ext cx="491106" cy="3226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5A3BF2E-CC79-612E-9F43-3CFFEDF3B54E}"/>
              </a:ext>
            </a:extLst>
          </p:cNvPr>
          <p:cNvCxnSpPr>
            <a:cxnSpLocks/>
            <a:stCxn id="35" idx="6"/>
            <a:endCxn id="32" idx="2"/>
          </p:cNvCxnSpPr>
          <p:nvPr/>
        </p:nvCxnSpPr>
        <p:spPr>
          <a:xfrm>
            <a:off x="6688422" y="2752619"/>
            <a:ext cx="5201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17D40C3-6887-72B3-74FE-D3A53773AEC3}"/>
              </a:ext>
            </a:extLst>
          </p:cNvPr>
          <p:cNvCxnSpPr>
            <a:cxnSpLocks/>
            <a:stCxn id="32" idx="7"/>
            <a:endCxn id="31" idx="3"/>
          </p:cNvCxnSpPr>
          <p:nvPr/>
        </p:nvCxnSpPr>
        <p:spPr>
          <a:xfrm flipV="1">
            <a:off x="7306284" y="2273485"/>
            <a:ext cx="251312" cy="429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61FDC74-99DF-0E55-735D-BA042EB5915B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7621799" y="2263162"/>
            <a:ext cx="509834" cy="2986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298BA3-323E-B602-C3A0-0B5995352A96}"/>
              </a:ext>
            </a:extLst>
          </p:cNvPr>
          <p:cNvCxnSpPr>
            <a:cxnSpLocks/>
            <a:stCxn id="34" idx="3"/>
            <a:endCxn id="33" idx="7"/>
          </p:cNvCxnSpPr>
          <p:nvPr/>
        </p:nvCxnSpPr>
        <p:spPr>
          <a:xfrm flipH="1">
            <a:off x="7878363" y="2661479"/>
            <a:ext cx="253270" cy="463674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B975CC6-FB8E-0C9A-4440-EC162A8FBAD3}"/>
                  </a:ext>
                </a:extLst>
              </p:cNvPr>
              <p:cNvSpPr txBox="1"/>
              <p:nvPr/>
            </p:nvSpPr>
            <p:spPr>
              <a:xfrm>
                <a:off x="3723109" y="3346286"/>
                <a:ext cx="5992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B975CC6-FB8E-0C9A-4440-EC162A8FB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109" y="3346286"/>
                <a:ext cx="599267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10383" y="258169"/>
                <a:ext cx="11165184" cy="1077218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Greedy Algorithm for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𝒌</m:t>
                    </m:r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-spanners:                                            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Consider edges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𝐺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 order of increasing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𝑤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𝑢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If currently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𝑑𝑖𝑠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&gt;(2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−1)⋅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𝑑𝑖𝑠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add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𝑢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𝑣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83" y="258169"/>
                <a:ext cx="11165184" cy="1077218"/>
              </a:xfrm>
              <a:prstGeom prst="rect">
                <a:avLst/>
              </a:prstGeom>
              <a:blipFill>
                <a:blip r:embed="rId3"/>
                <a:stretch>
                  <a:fillRect l="-763" t="-3911" b="-838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BADBCB-75BA-843B-5B91-F313E50E924B}"/>
                  </a:ext>
                </a:extLst>
              </p:cNvPr>
              <p:cNvSpPr txBox="1"/>
              <p:nvPr/>
            </p:nvSpPr>
            <p:spPr>
              <a:xfrm>
                <a:off x="610383" y="5093415"/>
                <a:ext cx="4512216" cy="1015663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Lemma 1 (Forbidden Subgraphs):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output spanner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does not have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≤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subgraphs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BADBCB-75BA-843B-5B91-F313E50E9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83" y="5093415"/>
                <a:ext cx="4512216" cy="1015663"/>
              </a:xfrm>
              <a:prstGeom prst="rect">
                <a:avLst/>
              </a:prstGeom>
              <a:blipFill>
                <a:blip r:embed="rId4"/>
                <a:stretch>
                  <a:fillRect t="-1143" r="-801" b="-6857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9C8267-734D-78D0-15C0-7EF2CFFA7FF1}"/>
                  </a:ext>
                </a:extLst>
              </p:cNvPr>
              <p:cNvSpPr txBox="1"/>
              <p:nvPr/>
            </p:nvSpPr>
            <p:spPr>
              <a:xfrm>
                <a:off x="5701017" y="5093415"/>
                <a:ext cx="6074550" cy="1055289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Lemma 2 (Extremal Bound):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max possible number of edges in 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-node graph without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≤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subgraphs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𝒆𝒙</m:t>
                    </m:r>
                    <m:d>
                      <m:dPr>
                        <m:endChr m:val="|"/>
                        <m:ctrlP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𝒏</m:t>
                        </m:r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≤</m:t>
                        </m:r>
                        <m: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𝒌</m:t>
                        </m:r>
                      </m:sub>
                    </m:sSub>
                    <m:r>
                      <a:rPr lang="en-US" sz="2000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  <m:r>
                      <a:rPr lang="en-US" sz="20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  <m:r>
                      <a:rPr lang="en-US" sz="2000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𝑶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  <m:r>
                              <a:rPr lang="en-US" sz="20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+</m:t>
                            </m:r>
                            <m:r>
                              <a:rPr lang="en-US" sz="20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  <m:r>
                              <a:rPr lang="en-US" sz="20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/</m:t>
                            </m:r>
                            <m:r>
                              <a:rPr lang="en-US" sz="20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𝒌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9C8267-734D-78D0-15C0-7EF2CFFA7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017" y="5093415"/>
                <a:ext cx="6074550" cy="1055289"/>
              </a:xfrm>
              <a:prstGeom prst="rect">
                <a:avLst/>
              </a:prstGeom>
              <a:blipFill>
                <a:blip r:embed="rId5"/>
                <a:stretch>
                  <a:fillRect t="-1099" b="-4945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E232D0-C6C2-DACE-C83E-5D4DF38AF010}"/>
                  </a:ext>
                </a:extLst>
              </p:cNvPr>
              <p:cNvSpPr txBox="1"/>
              <p:nvPr/>
            </p:nvSpPr>
            <p:spPr>
              <a:xfrm>
                <a:off x="6505305" y="3321547"/>
                <a:ext cx="223298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-spanner </a:t>
                </a: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)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E232D0-C6C2-DACE-C83E-5D4DF38AF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305" y="3321547"/>
                <a:ext cx="2232987" cy="954107"/>
              </a:xfrm>
              <a:prstGeom prst="rect">
                <a:avLst/>
              </a:prstGeom>
              <a:blipFill>
                <a:blip r:embed="rId6"/>
                <a:stretch>
                  <a:fillRect r="-218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781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7339</TotalTime>
  <Words>3873</Words>
  <Application>Microsoft Office PowerPoint</Application>
  <PresentationFormat>Widescreen</PresentationFormat>
  <Paragraphs>434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Aptos</vt:lpstr>
      <vt:lpstr>Aptos Display</vt:lpstr>
      <vt:lpstr>Arial</vt:lpstr>
      <vt:lpstr>Calibri</vt:lpstr>
      <vt:lpstr>Cambria Math</vt:lpstr>
      <vt:lpstr>Times New Roman</vt:lpstr>
      <vt:lpstr>Office Theme</vt:lpstr>
      <vt:lpstr>The Forbidden Structure Method in Graph Metric Sparsification</vt:lpstr>
      <vt:lpstr>PowerPoint Presentation</vt:lpstr>
      <vt:lpstr>PowerPoint Presentation</vt:lpstr>
      <vt:lpstr>Part 1: Forbidden Cycles</vt:lpstr>
      <vt:lpstr>PowerPoint Presentation</vt:lpstr>
      <vt:lpstr>PowerPoint Presentation</vt:lpstr>
      <vt:lpstr>{s}×V Distance Preservers – Lower Bounds</vt:lpstr>
      <vt:lpstr>PowerPoint Presentation</vt:lpstr>
      <vt:lpstr>PowerPoint Presentation</vt:lpstr>
      <vt:lpstr>(2k-1)-Spanners – Lower Bounds</vt:lpstr>
      <vt:lpstr>The Story So Far</vt:lpstr>
      <vt:lpstr>Some other uses of forbidden cycles</vt:lpstr>
      <vt:lpstr>Part 2: Forbidden Structure in Incidence Graphs</vt:lpstr>
      <vt:lpstr>PowerPoint Presentation</vt:lpstr>
      <vt:lpstr>P-Distance Preservers</vt:lpstr>
      <vt:lpstr>P-Distance Preservers</vt:lpstr>
      <vt:lpstr>P-Distance Preservers</vt:lpstr>
      <vt:lpstr>P-Distance Preservers</vt:lpstr>
      <vt:lpstr>P-Distance Preservers (Undirected)</vt:lpstr>
      <vt:lpstr>PowerPoint Presentation</vt:lpstr>
      <vt:lpstr>P-Distance Preservers (directed)</vt:lpstr>
      <vt:lpstr>PowerPoint Presentation</vt:lpstr>
      <vt:lpstr>P-Reachability Preservers</vt:lpstr>
      <vt:lpstr>The Story So Far</vt:lpstr>
      <vt:lpstr>Some other uses of forbidden patterns in Incidence Graphs</vt:lpstr>
      <vt:lpstr>Part 3: Forbidden Structure in Path Systems</vt:lpstr>
      <vt:lpstr>Path Systems</vt:lpstr>
      <vt:lpstr>P-Reachability Preservers, Revisited</vt:lpstr>
      <vt:lpstr>P-Reachability Preservers, Revisited</vt:lpstr>
      <vt:lpstr>The Story So Far</vt:lpstr>
      <vt:lpstr>P-Distance Preservers - Directed, Revisited</vt:lpstr>
      <vt:lpstr>P-Distance Preservers - Undirected, Revisited</vt:lpstr>
      <vt:lpstr>P-Distance Preservers, Revisited</vt:lpstr>
      <vt:lpstr>P-Distance Preservers, Revisited</vt:lpstr>
      <vt:lpstr>P-Distance Preservers, Revisited</vt:lpstr>
      <vt:lpstr>P-Distance Preservers, Undirected, Revisited</vt:lpstr>
      <vt:lpstr>P-Distance Preservers, Revisited</vt:lpstr>
      <vt:lpstr>P-Distance Preservers, Revisited</vt:lpstr>
      <vt:lpstr>The State of the Art Upper Bounds</vt:lpstr>
      <vt:lpstr>Tardos’ Ordered Matrix Function</vt:lpstr>
      <vt:lpstr>Other uses of forbidden patterns in Path Systems</vt:lpstr>
      <vt:lpstr>Incompressibility Theorems</vt:lpstr>
      <vt:lpstr>Incompressibility Theorems</vt:lpstr>
      <vt:lpstr>(Example) Distance Oracles</vt:lpstr>
      <vt:lpstr>Incompressibility Theorems</vt:lpstr>
      <vt:lpstr>To be continued after the break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Forbidden Pattern Method in Graph Sparsification</dc:title>
  <dc:creator>Bodwin, Gregory</dc:creator>
  <cp:lastModifiedBy>Bodwin, Gregory</cp:lastModifiedBy>
  <cp:revision>255</cp:revision>
  <dcterms:created xsi:type="dcterms:W3CDTF">2025-11-21T16:42:25Z</dcterms:created>
  <dcterms:modified xsi:type="dcterms:W3CDTF">2025-12-09T02:11:33Z</dcterms:modified>
</cp:coreProperties>
</file>